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Inter Bold" charset="1" panose="020B0802030000000004"/>
      <p:regular r:id="rId16"/>
    </p:embeddedFont>
    <p:embeddedFont>
      <p:font typeface="Inter Semi-Bold" charset="1" panose="02000503000000020004"/>
      <p:regular r:id="rId17"/>
    </p:embeddedFont>
    <p:embeddedFont>
      <p:font typeface="Inter" charset="1" panose="020B0502030000000004"/>
      <p:regular r:id="rId18"/>
    </p:embeddedFont>
    <p:embeddedFont>
      <p:font typeface="Canva Sans" charset="1" panose="020B0503030501040103"/>
      <p:regular r:id="rId19"/>
    </p:embeddedFont>
    <p:embeddedFont>
      <p:font typeface="Canva Sans Bold" charset="1" panose="020B08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2.png" Type="http://schemas.openxmlformats.org/officeDocument/2006/relationships/image"/><Relationship Id="rId11" Target="../media/image93.svg" Type="http://schemas.openxmlformats.org/officeDocument/2006/relationships/image"/><Relationship Id="rId12" Target="../media/image94.png" Type="http://schemas.openxmlformats.org/officeDocument/2006/relationships/image"/><Relationship Id="rId13" Target="../media/image95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86.png" Type="http://schemas.openxmlformats.org/officeDocument/2006/relationships/image"/><Relationship Id="rId5" Target="../media/image87.png" Type="http://schemas.openxmlformats.org/officeDocument/2006/relationships/image"/><Relationship Id="rId6" Target="../media/image88.png" Type="http://schemas.openxmlformats.org/officeDocument/2006/relationships/image"/><Relationship Id="rId7" Target="../media/image89.svg" Type="http://schemas.openxmlformats.org/officeDocument/2006/relationships/image"/><Relationship Id="rId8" Target="../media/image90.png" Type="http://schemas.openxmlformats.org/officeDocument/2006/relationships/image"/><Relationship Id="rId9" Target="../media/image9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2" Target="../media/image2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6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38.png" Type="http://schemas.openxmlformats.org/officeDocument/2006/relationships/image"/><Relationship Id="rId15" Target="../media/image39.png" Type="http://schemas.openxmlformats.org/officeDocument/2006/relationships/image"/><Relationship Id="rId16" Target="../media/image40.svg" Type="http://schemas.openxmlformats.org/officeDocument/2006/relationships/image"/><Relationship Id="rId17" Target="../media/image41.png" Type="http://schemas.openxmlformats.org/officeDocument/2006/relationships/image"/><Relationship Id="rId18" Target="../media/image42.svg" Type="http://schemas.openxmlformats.org/officeDocument/2006/relationships/image"/><Relationship Id="rId2" Target="../media/image6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png" Type="http://schemas.openxmlformats.org/officeDocument/2006/relationships/image"/><Relationship Id="rId12" Target="../media/image52.png" Type="http://schemas.openxmlformats.org/officeDocument/2006/relationships/image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6.pn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svg" Type="http://schemas.openxmlformats.org/officeDocument/2006/relationships/image"/><Relationship Id="rId12" Target="../media/image62.png" Type="http://schemas.openxmlformats.org/officeDocument/2006/relationships/image"/><Relationship Id="rId13" Target="../media/image63.svg" Type="http://schemas.openxmlformats.org/officeDocument/2006/relationships/image"/><Relationship Id="rId14" Target="../media/image64.png" Type="http://schemas.openxmlformats.org/officeDocument/2006/relationships/image"/><Relationship Id="rId15" Target="../media/image65.svg" Type="http://schemas.openxmlformats.org/officeDocument/2006/relationships/image"/><Relationship Id="rId16" Target="../media/image66.png" Type="http://schemas.openxmlformats.org/officeDocument/2006/relationships/image"/><Relationship Id="rId17" Target="../media/image67.svg" Type="http://schemas.openxmlformats.org/officeDocument/2006/relationships/image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6.png" Type="http://schemas.openxmlformats.org/officeDocument/2006/relationships/image"/><Relationship Id="rId6" Target="../media/image6.png" Type="http://schemas.openxmlformats.org/officeDocument/2006/relationships/image"/><Relationship Id="rId7" Target="../media/image57.png" Type="http://schemas.openxmlformats.org/officeDocument/2006/relationships/image"/><Relationship Id="rId8" Target="../media/image58.png" Type="http://schemas.openxmlformats.org/officeDocument/2006/relationships/image"/><Relationship Id="rId9" Target="../media/image5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png" Type="http://schemas.openxmlformats.org/officeDocument/2006/relationships/image"/><Relationship Id="rId12" Target="../media/image78.svg" Type="http://schemas.openxmlformats.org/officeDocument/2006/relationships/image"/><Relationship Id="rId13" Target="../media/image6.png" Type="http://schemas.openxmlformats.org/officeDocument/2006/relationships/image"/><Relationship Id="rId14" Target="../media/image79.png" Type="http://schemas.openxmlformats.org/officeDocument/2006/relationships/image"/><Relationship Id="rId15" Target="../media/image80.png" Type="http://schemas.openxmlformats.org/officeDocument/2006/relationships/image"/><Relationship Id="rId16" Target="../media/image81.png" Type="http://schemas.openxmlformats.org/officeDocument/2006/relationships/image"/><Relationship Id="rId17" Target="../media/image82.png" Type="http://schemas.openxmlformats.org/officeDocument/2006/relationships/image"/><Relationship Id="rId2" Target="../media/image68.pn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93729" y="1983538"/>
            <a:ext cx="5869630" cy="6319925"/>
          </a:xfrm>
          <a:custGeom>
            <a:avLst/>
            <a:gdLst/>
            <a:ahLst/>
            <a:cxnLst/>
            <a:rect r="r" b="b" t="t" l="l"/>
            <a:pathLst>
              <a:path h="6319925" w="5869630">
                <a:moveTo>
                  <a:pt x="0" y="0"/>
                </a:moveTo>
                <a:lnTo>
                  <a:pt x="5869630" y="0"/>
                </a:lnTo>
                <a:lnTo>
                  <a:pt x="5869630" y="6319924"/>
                </a:lnTo>
                <a:lnTo>
                  <a:pt x="0" y="6319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4654825" y="5143500"/>
            <a:ext cx="2372949" cy="897406"/>
          </a:xfrm>
          <a:custGeom>
            <a:avLst/>
            <a:gdLst/>
            <a:ahLst/>
            <a:cxnLst/>
            <a:rect r="r" b="b" t="t" l="l"/>
            <a:pathLst>
              <a:path h="897406" w="2372949">
                <a:moveTo>
                  <a:pt x="2372949" y="0"/>
                </a:moveTo>
                <a:lnTo>
                  <a:pt x="0" y="0"/>
                </a:lnTo>
                <a:lnTo>
                  <a:pt x="0" y="897406"/>
                </a:lnTo>
                <a:lnTo>
                  <a:pt x="2372949" y="897406"/>
                </a:lnTo>
                <a:lnTo>
                  <a:pt x="237294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83986" y="6780520"/>
            <a:ext cx="2686384" cy="1015942"/>
          </a:xfrm>
          <a:custGeom>
            <a:avLst/>
            <a:gdLst/>
            <a:ahLst/>
            <a:cxnLst/>
            <a:rect r="r" b="b" t="t" l="l"/>
            <a:pathLst>
              <a:path h="1015942" w="2686384">
                <a:moveTo>
                  <a:pt x="0" y="0"/>
                </a:moveTo>
                <a:lnTo>
                  <a:pt x="2686384" y="0"/>
                </a:lnTo>
                <a:lnTo>
                  <a:pt x="2686384" y="1015941"/>
                </a:lnTo>
                <a:lnTo>
                  <a:pt x="0" y="10159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962806">
            <a:off x="6287267" y="-6580490"/>
            <a:ext cx="9090528" cy="9670775"/>
          </a:xfrm>
          <a:custGeom>
            <a:avLst/>
            <a:gdLst/>
            <a:ahLst/>
            <a:cxnLst/>
            <a:rect r="r" b="b" t="t" l="l"/>
            <a:pathLst>
              <a:path h="9670775" w="9090528">
                <a:moveTo>
                  <a:pt x="0" y="0"/>
                </a:moveTo>
                <a:lnTo>
                  <a:pt x="9090529" y="0"/>
                </a:lnTo>
                <a:lnTo>
                  <a:pt x="9090529" y="9670774"/>
                </a:lnTo>
                <a:lnTo>
                  <a:pt x="0" y="96707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672725">
            <a:off x="11001838" y="7367274"/>
            <a:ext cx="9090528" cy="9670775"/>
          </a:xfrm>
          <a:custGeom>
            <a:avLst/>
            <a:gdLst/>
            <a:ahLst/>
            <a:cxnLst/>
            <a:rect r="r" b="b" t="t" l="l"/>
            <a:pathLst>
              <a:path h="9670775" w="9090528">
                <a:moveTo>
                  <a:pt x="0" y="0"/>
                </a:moveTo>
                <a:lnTo>
                  <a:pt x="9090528" y="0"/>
                </a:lnTo>
                <a:lnTo>
                  <a:pt x="9090528" y="9670775"/>
                </a:lnTo>
                <a:lnTo>
                  <a:pt x="0" y="9670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77327" y="-180645"/>
            <a:ext cx="7114762" cy="7114762"/>
          </a:xfrm>
          <a:custGeom>
            <a:avLst/>
            <a:gdLst/>
            <a:ahLst/>
            <a:cxnLst/>
            <a:rect r="r" b="b" t="t" l="l"/>
            <a:pathLst>
              <a:path h="7114762" w="7114762">
                <a:moveTo>
                  <a:pt x="0" y="0"/>
                </a:moveTo>
                <a:lnTo>
                  <a:pt x="7114762" y="0"/>
                </a:lnTo>
                <a:lnTo>
                  <a:pt x="7114762" y="7114762"/>
                </a:lnTo>
                <a:lnTo>
                  <a:pt x="0" y="7114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43924" y="4786540"/>
            <a:ext cx="9764739" cy="417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52"/>
              </a:lnSpc>
            </a:pPr>
            <a:r>
              <a:rPr lang="en-US" sz="10652" spc="-319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สำนักงานสีเขียว</a:t>
            </a:r>
          </a:p>
          <a:p>
            <a:pPr algn="l">
              <a:lnSpc>
                <a:spcPts val="7346"/>
              </a:lnSpc>
            </a:pPr>
          </a:p>
          <a:p>
            <a:pPr algn="l">
              <a:lnSpc>
                <a:spcPts val="7346"/>
              </a:lnSpc>
            </a:pPr>
            <a:r>
              <a:rPr lang="en-US" sz="7346" spc="-220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คณะพัฒนาการท่องเที่ยว มหาวิทยาลัยแม่โจ้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01540" y="7141831"/>
            <a:ext cx="3382450" cy="1844973"/>
          </a:xfrm>
          <a:custGeom>
            <a:avLst/>
            <a:gdLst/>
            <a:ahLst/>
            <a:cxnLst/>
            <a:rect r="r" b="b" t="t" l="l"/>
            <a:pathLst>
              <a:path h="1844973" w="3382450">
                <a:moveTo>
                  <a:pt x="0" y="0"/>
                </a:moveTo>
                <a:lnTo>
                  <a:pt x="3382450" y="0"/>
                </a:lnTo>
                <a:lnTo>
                  <a:pt x="3382450" y="1844973"/>
                </a:lnTo>
                <a:lnTo>
                  <a:pt x="0" y="18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18606" y="3900965"/>
            <a:ext cx="9650789" cy="4853543"/>
          </a:xfrm>
          <a:custGeom>
            <a:avLst/>
            <a:gdLst/>
            <a:ahLst/>
            <a:cxnLst/>
            <a:rect r="r" b="b" t="t" l="l"/>
            <a:pathLst>
              <a:path h="4853543" w="9650789">
                <a:moveTo>
                  <a:pt x="0" y="0"/>
                </a:moveTo>
                <a:lnTo>
                  <a:pt x="9650788" y="0"/>
                </a:lnTo>
                <a:lnTo>
                  <a:pt x="9650788" y="4853543"/>
                </a:lnTo>
                <a:lnTo>
                  <a:pt x="0" y="4853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596601" y="8706883"/>
            <a:ext cx="19481203" cy="1796487"/>
            <a:chOff x="0" y="0"/>
            <a:chExt cx="4636962" cy="4276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36962" cy="427604"/>
            </a:xfrm>
            <a:custGeom>
              <a:avLst/>
              <a:gdLst/>
              <a:ahLst/>
              <a:cxnLst/>
              <a:rect r="r" b="b" t="t" l="l"/>
              <a:pathLst>
                <a:path h="427604" w="4636962">
                  <a:moveTo>
                    <a:pt x="39740" y="0"/>
                  </a:moveTo>
                  <a:lnTo>
                    <a:pt x="4597221" y="0"/>
                  </a:lnTo>
                  <a:cubicBezTo>
                    <a:pt x="4619170" y="0"/>
                    <a:pt x="4636962" y="17792"/>
                    <a:pt x="4636962" y="39740"/>
                  </a:cubicBezTo>
                  <a:lnTo>
                    <a:pt x="4636962" y="387864"/>
                  </a:lnTo>
                  <a:cubicBezTo>
                    <a:pt x="4636962" y="409812"/>
                    <a:pt x="4619170" y="427604"/>
                    <a:pt x="4597221" y="427604"/>
                  </a:cubicBezTo>
                  <a:lnTo>
                    <a:pt x="39740" y="427604"/>
                  </a:lnTo>
                  <a:cubicBezTo>
                    <a:pt x="17792" y="427604"/>
                    <a:pt x="0" y="409812"/>
                    <a:pt x="0" y="387864"/>
                  </a:cubicBezTo>
                  <a:lnTo>
                    <a:pt x="0" y="39740"/>
                  </a:lnTo>
                  <a:cubicBezTo>
                    <a:pt x="0" y="17792"/>
                    <a:pt x="17792" y="0"/>
                    <a:pt x="3974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636962" cy="4657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224078" y="0"/>
            <a:ext cx="3723192" cy="10549776"/>
          </a:xfrm>
          <a:custGeom>
            <a:avLst/>
            <a:gdLst/>
            <a:ahLst/>
            <a:cxnLst/>
            <a:rect r="r" b="b" t="t" l="l"/>
            <a:pathLst>
              <a:path h="10549776" w="3723192">
                <a:moveTo>
                  <a:pt x="0" y="0"/>
                </a:moveTo>
                <a:lnTo>
                  <a:pt x="3723192" y="0"/>
                </a:lnTo>
                <a:lnTo>
                  <a:pt x="3723192" y="10549776"/>
                </a:lnTo>
                <a:lnTo>
                  <a:pt x="0" y="10549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1609903" y="0"/>
            <a:ext cx="3723192" cy="10549776"/>
          </a:xfrm>
          <a:custGeom>
            <a:avLst/>
            <a:gdLst/>
            <a:ahLst/>
            <a:cxnLst/>
            <a:rect r="r" b="b" t="t" l="l"/>
            <a:pathLst>
              <a:path h="10549776" w="3723192">
                <a:moveTo>
                  <a:pt x="3723191" y="0"/>
                </a:moveTo>
                <a:lnTo>
                  <a:pt x="0" y="0"/>
                </a:lnTo>
                <a:lnTo>
                  <a:pt x="0" y="10549776"/>
                </a:lnTo>
                <a:lnTo>
                  <a:pt x="3723191" y="10549776"/>
                </a:lnTo>
                <a:lnTo>
                  <a:pt x="3723191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9547" y="9334500"/>
            <a:ext cx="459544" cy="459544"/>
          </a:xfrm>
          <a:custGeom>
            <a:avLst/>
            <a:gdLst/>
            <a:ahLst/>
            <a:cxnLst/>
            <a:rect r="r" b="b" t="t" l="l"/>
            <a:pathLst>
              <a:path h="459544" w="459544">
                <a:moveTo>
                  <a:pt x="0" y="0"/>
                </a:moveTo>
                <a:lnTo>
                  <a:pt x="459544" y="0"/>
                </a:lnTo>
                <a:lnTo>
                  <a:pt x="459544" y="459544"/>
                </a:lnTo>
                <a:lnTo>
                  <a:pt x="0" y="459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408707" y="9334500"/>
            <a:ext cx="459544" cy="459544"/>
          </a:xfrm>
          <a:custGeom>
            <a:avLst/>
            <a:gdLst/>
            <a:ahLst/>
            <a:cxnLst/>
            <a:rect r="r" b="b" t="t" l="l"/>
            <a:pathLst>
              <a:path h="459544" w="459544">
                <a:moveTo>
                  <a:pt x="0" y="0"/>
                </a:moveTo>
                <a:lnTo>
                  <a:pt x="459545" y="0"/>
                </a:lnTo>
                <a:lnTo>
                  <a:pt x="459545" y="459544"/>
                </a:lnTo>
                <a:lnTo>
                  <a:pt x="0" y="45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049988" y="9334500"/>
            <a:ext cx="459544" cy="459544"/>
          </a:xfrm>
          <a:custGeom>
            <a:avLst/>
            <a:gdLst/>
            <a:ahLst/>
            <a:cxnLst/>
            <a:rect r="r" b="b" t="t" l="l"/>
            <a:pathLst>
              <a:path h="459544" w="459544">
                <a:moveTo>
                  <a:pt x="0" y="0"/>
                </a:moveTo>
                <a:lnTo>
                  <a:pt x="459544" y="0"/>
                </a:lnTo>
                <a:lnTo>
                  <a:pt x="459544" y="459544"/>
                </a:lnTo>
                <a:lnTo>
                  <a:pt x="0" y="45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00585" y="9334500"/>
            <a:ext cx="459544" cy="459544"/>
          </a:xfrm>
          <a:custGeom>
            <a:avLst/>
            <a:gdLst/>
            <a:ahLst/>
            <a:cxnLst/>
            <a:rect r="r" b="b" t="t" l="l"/>
            <a:pathLst>
              <a:path h="459544" w="459544">
                <a:moveTo>
                  <a:pt x="0" y="0"/>
                </a:moveTo>
                <a:lnTo>
                  <a:pt x="459544" y="0"/>
                </a:lnTo>
                <a:lnTo>
                  <a:pt x="459544" y="459544"/>
                </a:lnTo>
                <a:lnTo>
                  <a:pt x="0" y="4595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019797" y="2599516"/>
            <a:ext cx="10236866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คณะกรรมการสำนักงานสีเขียว คณะพัฒนาการท่องเที่ยว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57391" y="1209675"/>
            <a:ext cx="8961676" cy="1305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76"/>
              </a:lnSpc>
            </a:pPr>
            <a:r>
              <a:rPr lang="en-US" b="true" sz="9776" spc="-293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Thank You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31727" y="9436776"/>
            <a:ext cx="2110887" cy="25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4"/>
              </a:lnSpc>
            </a:pPr>
            <a:r>
              <a:rPr lang="en-US" b="true" sz="1720" spc="86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0 5387 5150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742168" y="9436776"/>
            <a:ext cx="3666539" cy="25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4"/>
              </a:lnSpc>
            </a:pPr>
            <a:r>
              <a:rPr lang="en-US" b="true" sz="1720" spc="86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www.green-tds.mju.ac.th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00887" y="9181783"/>
            <a:ext cx="3614543" cy="764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4"/>
              </a:lnSpc>
            </a:pPr>
            <a:r>
              <a:rPr lang="en-US" sz="1720" spc="86" b="true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ระบบสารสนเทศเพื่อการบริหารจัดการสำนักงานสีเขียว </a:t>
            </a:r>
          </a:p>
          <a:p>
            <a:pPr algn="l">
              <a:lnSpc>
                <a:spcPts val="2064"/>
              </a:lnSpc>
            </a:pPr>
            <a:r>
              <a:rPr lang="en-US" b="true" sz="1720" spc="86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คณะพัฒนาการท่องเที่ยว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792765" y="9436776"/>
            <a:ext cx="4292909" cy="25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64"/>
              </a:lnSpc>
            </a:pPr>
            <a:r>
              <a:rPr lang="en-US" b="true" sz="1720" spc="86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อาคารสุวรรณวาจกกสิกิจ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44213" y="226461"/>
            <a:ext cx="2495779" cy="1019927"/>
            <a:chOff x="0" y="0"/>
            <a:chExt cx="1107815" cy="452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7815" cy="452721"/>
            </a:xfrm>
            <a:custGeom>
              <a:avLst/>
              <a:gdLst/>
              <a:ahLst/>
              <a:cxnLst/>
              <a:rect r="r" b="b" t="t" l="l"/>
              <a:pathLst>
                <a:path h="452721" w="1107815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912416" y="372308"/>
            <a:ext cx="6361406" cy="2707202"/>
          </a:xfrm>
          <a:custGeom>
            <a:avLst/>
            <a:gdLst/>
            <a:ahLst/>
            <a:cxnLst/>
            <a:rect r="r" b="b" t="t" l="l"/>
            <a:pathLst>
              <a:path h="2707202" w="6361406">
                <a:moveTo>
                  <a:pt x="0" y="0"/>
                </a:moveTo>
                <a:lnTo>
                  <a:pt x="6361406" y="0"/>
                </a:lnTo>
                <a:lnTo>
                  <a:pt x="6361406" y="2707202"/>
                </a:lnTo>
                <a:lnTo>
                  <a:pt x="0" y="2707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8745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12416" y="3079510"/>
            <a:ext cx="6361406" cy="6633590"/>
          </a:xfrm>
          <a:custGeom>
            <a:avLst/>
            <a:gdLst/>
            <a:ahLst/>
            <a:cxnLst/>
            <a:rect r="r" b="b" t="t" l="l"/>
            <a:pathLst>
              <a:path h="6633590" w="6361406">
                <a:moveTo>
                  <a:pt x="0" y="0"/>
                </a:moveTo>
                <a:lnTo>
                  <a:pt x="6361406" y="0"/>
                </a:lnTo>
                <a:lnTo>
                  <a:pt x="6361406" y="6633589"/>
                </a:lnTo>
                <a:lnTo>
                  <a:pt x="0" y="6633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742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3347074" y="1725909"/>
            <a:ext cx="4486369" cy="8920701"/>
          </a:xfrm>
          <a:custGeom>
            <a:avLst/>
            <a:gdLst/>
            <a:ahLst/>
            <a:cxnLst/>
            <a:rect r="r" b="b" t="t" l="l"/>
            <a:pathLst>
              <a:path h="8920701" w="4486369">
                <a:moveTo>
                  <a:pt x="4486370" y="0"/>
                </a:moveTo>
                <a:lnTo>
                  <a:pt x="0" y="0"/>
                </a:lnTo>
                <a:lnTo>
                  <a:pt x="0" y="8920701"/>
                </a:lnTo>
                <a:lnTo>
                  <a:pt x="4486370" y="8920701"/>
                </a:lnTo>
                <a:lnTo>
                  <a:pt x="448637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175696" y="8451378"/>
            <a:ext cx="4024592" cy="2195232"/>
          </a:xfrm>
          <a:custGeom>
            <a:avLst/>
            <a:gdLst/>
            <a:ahLst/>
            <a:cxnLst/>
            <a:rect r="r" b="b" t="t" l="l"/>
            <a:pathLst>
              <a:path h="2195232" w="4024592">
                <a:moveTo>
                  <a:pt x="0" y="0"/>
                </a:moveTo>
                <a:lnTo>
                  <a:pt x="4024592" y="0"/>
                </a:lnTo>
                <a:lnTo>
                  <a:pt x="4024592" y="2195232"/>
                </a:lnTo>
                <a:lnTo>
                  <a:pt x="0" y="2195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-378025" y="8791717"/>
            <a:ext cx="4024592" cy="2195232"/>
          </a:xfrm>
          <a:custGeom>
            <a:avLst/>
            <a:gdLst/>
            <a:ahLst/>
            <a:cxnLst/>
            <a:rect r="r" b="b" t="t" l="l"/>
            <a:pathLst>
              <a:path h="2195232" w="4024592">
                <a:moveTo>
                  <a:pt x="4024592" y="0"/>
                </a:moveTo>
                <a:lnTo>
                  <a:pt x="0" y="0"/>
                </a:lnTo>
                <a:lnTo>
                  <a:pt x="0" y="2195232"/>
                </a:lnTo>
                <a:lnTo>
                  <a:pt x="4024592" y="2195232"/>
                </a:lnTo>
                <a:lnTo>
                  <a:pt x="40245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4097" y="129644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10457" y="1579309"/>
            <a:ext cx="7301960" cy="7319565"/>
          </a:xfrm>
          <a:custGeom>
            <a:avLst/>
            <a:gdLst/>
            <a:ahLst/>
            <a:cxnLst/>
            <a:rect r="r" b="b" t="t" l="l"/>
            <a:pathLst>
              <a:path h="7319565" w="7301960">
                <a:moveTo>
                  <a:pt x="0" y="0"/>
                </a:moveTo>
                <a:lnTo>
                  <a:pt x="7301959" y="0"/>
                </a:lnTo>
                <a:lnTo>
                  <a:pt x="7301959" y="7319566"/>
                </a:lnTo>
                <a:lnTo>
                  <a:pt x="0" y="731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5728" r="0" b="-10367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71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44213" y="226461"/>
            <a:ext cx="2495779" cy="1019927"/>
            <a:chOff x="0" y="0"/>
            <a:chExt cx="1107815" cy="452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7815" cy="452721"/>
            </a:xfrm>
            <a:custGeom>
              <a:avLst/>
              <a:gdLst/>
              <a:ahLst/>
              <a:cxnLst/>
              <a:rect r="r" b="b" t="t" l="l"/>
              <a:pathLst>
                <a:path h="452721" w="1107815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404473" y="2700538"/>
            <a:ext cx="3368616" cy="336861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982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292937" y="2700538"/>
            <a:ext cx="3368616" cy="336861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982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15460" y="2700538"/>
            <a:ext cx="3368616" cy="336861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982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26447" y="2700538"/>
            <a:ext cx="3368616" cy="336861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982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0473030" y="4747753"/>
            <a:ext cx="1230952" cy="1045190"/>
          </a:xfrm>
          <a:custGeom>
            <a:avLst/>
            <a:gdLst/>
            <a:ahLst/>
            <a:cxnLst/>
            <a:rect r="r" b="b" t="t" l="l"/>
            <a:pathLst>
              <a:path h="1045190" w="1230952">
                <a:moveTo>
                  <a:pt x="0" y="0"/>
                </a:moveTo>
                <a:lnTo>
                  <a:pt x="1230952" y="0"/>
                </a:lnTo>
                <a:lnTo>
                  <a:pt x="1230952" y="1045190"/>
                </a:lnTo>
                <a:lnTo>
                  <a:pt x="0" y="1045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312826" y="3032419"/>
            <a:ext cx="1602377" cy="1581983"/>
          </a:xfrm>
          <a:custGeom>
            <a:avLst/>
            <a:gdLst/>
            <a:ahLst/>
            <a:cxnLst/>
            <a:rect r="r" b="b" t="t" l="l"/>
            <a:pathLst>
              <a:path h="1581983" w="1602377">
                <a:moveTo>
                  <a:pt x="0" y="0"/>
                </a:moveTo>
                <a:lnTo>
                  <a:pt x="1602377" y="0"/>
                </a:lnTo>
                <a:lnTo>
                  <a:pt x="1602377" y="1581984"/>
                </a:lnTo>
                <a:lnTo>
                  <a:pt x="0" y="1581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192559" y="3317941"/>
            <a:ext cx="2207832" cy="2180235"/>
          </a:xfrm>
          <a:custGeom>
            <a:avLst/>
            <a:gdLst/>
            <a:ahLst/>
            <a:cxnLst/>
            <a:rect r="r" b="b" t="t" l="l"/>
            <a:pathLst>
              <a:path h="2180235" w="2207832">
                <a:moveTo>
                  <a:pt x="0" y="0"/>
                </a:moveTo>
                <a:lnTo>
                  <a:pt x="2207833" y="0"/>
                </a:lnTo>
                <a:lnTo>
                  <a:pt x="2207833" y="2180234"/>
                </a:lnTo>
                <a:lnTo>
                  <a:pt x="0" y="21802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421551" y="3379358"/>
            <a:ext cx="1802797" cy="2057400"/>
          </a:xfrm>
          <a:custGeom>
            <a:avLst/>
            <a:gdLst/>
            <a:ahLst/>
            <a:cxnLst/>
            <a:rect r="r" b="b" t="t" l="l"/>
            <a:pathLst>
              <a:path h="2057400" w="1802797">
                <a:moveTo>
                  <a:pt x="0" y="0"/>
                </a:moveTo>
                <a:lnTo>
                  <a:pt x="1802797" y="0"/>
                </a:lnTo>
                <a:lnTo>
                  <a:pt x="180279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134097" y="129644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786805" y="3195855"/>
            <a:ext cx="2381979" cy="2424406"/>
          </a:xfrm>
          <a:custGeom>
            <a:avLst/>
            <a:gdLst/>
            <a:ahLst/>
            <a:cxnLst/>
            <a:rect r="r" b="b" t="t" l="l"/>
            <a:pathLst>
              <a:path h="2424406" w="2381979">
                <a:moveTo>
                  <a:pt x="0" y="0"/>
                </a:moveTo>
                <a:lnTo>
                  <a:pt x="2381978" y="0"/>
                </a:lnTo>
                <a:lnTo>
                  <a:pt x="2381978" y="2424406"/>
                </a:lnTo>
                <a:lnTo>
                  <a:pt x="0" y="2424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775734" y="912298"/>
            <a:ext cx="14736532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spc="-150" b="true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หมวดที่ 1: การกำหนดนโยบาย การวางแผนการดำเนินงาน และการปรับปรุงอย่างต่อเนื่อง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52491" y="6126181"/>
            <a:ext cx="3716529" cy="658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b="true" sz="4579" spc="-137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Policy Making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729059" y="6126181"/>
            <a:ext cx="3278199" cy="1296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b="true" sz="4579" spc="-137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Operational Planning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12168" y="7108323"/>
            <a:ext cx="3368616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ได้รับการอนุมัติจากผู้บริหารสูงสุด: เพื่อให้มั่นใจว่านโยบายจะได้รับการสนับสนุนและผลักดันให้เกิดขึ้นจริงทั่วทั้งองค์กร</a:t>
            </a:r>
          </a:p>
          <a:p>
            <a:pPr algn="ctr">
              <a:lnSpc>
                <a:spcPts val="2800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5638642" y="7652751"/>
            <a:ext cx="3368616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มีการจัดตั้งคณะกรรมการหรือทีมงานที่รับผิดชอบด้านการจัดการสิ่งแวดล้อมโดยตรง เพื่อขับเคลื่อนแผนงานและติดตามความคืบหน้า</a:t>
            </a:r>
          </a:p>
          <a:p>
            <a:pPr algn="ctr">
              <a:lnSpc>
                <a:spcPts val="2800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9102485" y="6090651"/>
            <a:ext cx="4140982" cy="125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b="true" sz="4499" spc="-134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ระบุประเด็น</a:t>
            </a:r>
          </a:p>
          <a:p>
            <a:pPr algn="ctr">
              <a:lnSpc>
                <a:spcPts val="4949"/>
              </a:lnSpc>
            </a:pPr>
            <a:r>
              <a:rPr lang="en-US" b="true" sz="4499" spc="-134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ปัญหาสิ่งแวดล้อม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404473" y="7476538"/>
            <a:ext cx="3537005" cy="211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สำรวจและวิเคราะห์กิจกรรมทั้งหมดขององค์กร เพื่อระบุว่ากิจกรรมใดบ้างที่ส่งผลกระทบต่อสิ่งแวดล้อม เช่น การใช้ไฟฟ้า, การใช้น้ำ, การใช้กระดาษ, การเกิดของเสีย, และการปล่อยก๊าซเรือนกระจก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773089" y="6107254"/>
            <a:ext cx="4563012" cy="1315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b="true" sz="4579" spc="-137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ทบทวนกฎหมาย</a:t>
            </a:r>
          </a:p>
          <a:p>
            <a:pPr algn="ctr">
              <a:lnSpc>
                <a:spcPts val="5037"/>
              </a:lnSpc>
            </a:pPr>
            <a:r>
              <a:rPr lang="en-US" b="true" sz="4579" spc="-137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และข้อกำหนด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341529" y="7476538"/>
            <a:ext cx="3368616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รวบรวมและทำความเข้าใจกฎหมาย ข้อบัญญัติ และข้อกำหนดอื่น ๆ ที่เกี่ยวข้องกับการดำเนินงานด้านสิ่งแวดล้อมของตนเอง เพื่อให้มั่นใจว่าการดำเนินงานจะเป็นไปตามกฎหมาย</a:t>
            </a:r>
          </a:p>
          <a:p>
            <a:pPr algn="ctr"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44213" y="226461"/>
            <a:ext cx="2495779" cy="1019927"/>
            <a:chOff x="0" y="0"/>
            <a:chExt cx="1107815" cy="452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7815" cy="452721"/>
            </a:xfrm>
            <a:custGeom>
              <a:avLst/>
              <a:gdLst/>
              <a:ahLst/>
              <a:cxnLst/>
              <a:rect r="r" b="b" t="t" l="l"/>
              <a:pathLst>
                <a:path h="452721" w="1107815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732696" y="9886163"/>
            <a:ext cx="19535046" cy="3086100"/>
            <a:chOff x="0" y="0"/>
            <a:chExt cx="5145033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145033" cy="812800"/>
            </a:xfrm>
            <a:custGeom>
              <a:avLst/>
              <a:gdLst/>
              <a:ahLst/>
              <a:cxnLst/>
              <a:rect r="r" b="b" t="t" l="l"/>
              <a:pathLst>
                <a:path h="812800" w="5145033">
                  <a:moveTo>
                    <a:pt x="0" y="0"/>
                  </a:moveTo>
                  <a:lnTo>
                    <a:pt x="5145033" y="0"/>
                  </a:lnTo>
                  <a:lnTo>
                    <a:pt x="514503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49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145033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396388" y="736424"/>
            <a:ext cx="5750251" cy="9843511"/>
          </a:xfrm>
          <a:custGeom>
            <a:avLst/>
            <a:gdLst/>
            <a:ahLst/>
            <a:cxnLst/>
            <a:rect r="r" b="b" t="t" l="l"/>
            <a:pathLst>
              <a:path h="9843511" w="5750251">
                <a:moveTo>
                  <a:pt x="0" y="0"/>
                </a:moveTo>
                <a:lnTo>
                  <a:pt x="5750252" y="0"/>
                </a:lnTo>
                <a:lnTo>
                  <a:pt x="5750252" y="9843512"/>
                </a:lnTo>
                <a:lnTo>
                  <a:pt x="0" y="9843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154161" y="3557320"/>
            <a:ext cx="8035967" cy="1558935"/>
            <a:chOff x="0" y="0"/>
            <a:chExt cx="1526172" cy="2960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26172" cy="296069"/>
            </a:xfrm>
            <a:custGeom>
              <a:avLst/>
              <a:gdLst/>
              <a:ahLst/>
              <a:cxnLst/>
              <a:rect r="r" b="b" t="t" l="l"/>
              <a:pathLst>
                <a:path h="296069" w="1526172">
                  <a:moveTo>
                    <a:pt x="96341" y="0"/>
                  </a:moveTo>
                  <a:lnTo>
                    <a:pt x="1429832" y="0"/>
                  </a:lnTo>
                  <a:cubicBezTo>
                    <a:pt x="1455383" y="0"/>
                    <a:pt x="1479887" y="10150"/>
                    <a:pt x="1497955" y="28218"/>
                  </a:cubicBezTo>
                  <a:cubicBezTo>
                    <a:pt x="1516022" y="46285"/>
                    <a:pt x="1526172" y="70790"/>
                    <a:pt x="1526172" y="96341"/>
                  </a:cubicBezTo>
                  <a:lnTo>
                    <a:pt x="1526172" y="199729"/>
                  </a:lnTo>
                  <a:cubicBezTo>
                    <a:pt x="1526172" y="252936"/>
                    <a:pt x="1483039" y="296069"/>
                    <a:pt x="1429832" y="296069"/>
                  </a:cubicBezTo>
                  <a:lnTo>
                    <a:pt x="96341" y="296069"/>
                  </a:lnTo>
                  <a:cubicBezTo>
                    <a:pt x="43133" y="296069"/>
                    <a:pt x="0" y="252936"/>
                    <a:pt x="0" y="199729"/>
                  </a:cubicBezTo>
                  <a:lnTo>
                    <a:pt x="0" y="96341"/>
                  </a:lnTo>
                  <a:cubicBezTo>
                    <a:pt x="0" y="43133"/>
                    <a:pt x="43133" y="0"/>
                    <a:pt x="96341" y="0"/>
                  </a:cubicBezTo>
                  <a:close/>
                </a:path>
              </a:pathLst>
            </a:custGeom>
            <a:solidFill>
              <a:srgbClr val="71B93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526172" cy="3341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385318" y="3727996"/>
            <a:ext cx="1441739" cy="1173941"/>
            <a:chOff x="0" y="0"/>
            <a:chExt cx="998215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98215" cy="812800"/>
            </a:xfrm>
            <a:custGeom>
              <a:avLst/>
              <a:gdLst/>
              <a:ahLst/>
              <a:cxnLst/>
              <a:rect r="r" b="b" t="t" l="l"/>
              <a:pathLst>
                <a:path h="812800" w="998215">
                  <a:moveTo>
                    <a:pt x="499107" y="0"/>
                  </a:moveTo>
                  <a:cubicBezTo>
                    <a:pt x="223458" y="0"/>
                    <a:pt x="0" y="181951"/>
                    <a:pt x="0" y="406400"/>
                  </a:cubicBezTo>
                  <a:cubicBezTo>
                    <a:pt x="0" y="630849"/>
                    <a:pt x="223458" y="812800"/>
                    <a:pt x="499107" y="812800"/>
                  </a:cubicBezTo>
                  <a:cubicBezTo>
                    <a:pt x="774757" y="812800"/>
                    <a:pt x="998215" y="630849"/>
                    <a:pt x="998215" y="406400"/>
                  </a:cubicBezTo>
                  <a:cubicBezTo>
                    <a:pt x="998215" y="181951"/>
                    <a:pt x="774757" y="0"/>
                    <a:pt x="499107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93583" y="38100"/>
              <a:ext cx="81105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-1316103" y="8788547"/>
            <a:ext cx="4024592" cy="2195232"/>
          </a:xfrm>
          <a:custGeom>
            <a:avLst/>
            <a:gdLst/>
            <a:ahLst/>
            <a:cxnLst/>
            <a:rect r="r" b="b" t="t" l="l"/>
            <a:pathLst>
              <a:path h="2195232" w="4024592">
                <a:moveTo>
                  <a:pt x="0" y="0"/>
                </a:moveTo>
                <a:lnTo>
                  <a:pt x="4024593" y="0"/>
                </a:lnTo>
                <a:lnTo>
                  <a:pt x="4024593" y="2195232"/>
                </a:lnTo>
                <a:lnTo>
                  <a:pt x="0" y="219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990677" y="9157002"/>
            <a:ext cx="7315200" cy="1422933"/>
          </a:xfrm>
          <a:custGeom>
            <a:avLst/>
            <a:gdLst/>
            <a:ahLst/>
            <a:cxnLst/>
            <a:rect r="r" b="b" t="t" l="l"/>
            <a:pathLst>
              <a:path h="1422933" w="7315200">
                <a:moveTo>
                  <a:pt x="0" y="0"/>
                </a:moveTo>
                <a:lnTo>
                  <a:pt x="7315200" y="0"/>
                </a:lnTo>
                <a:lnTo>
                  <a:pt x="7315200" y="1422934"/>
                </a:lnTo>
                <a:lnTo>
                  <a:pt x="0" y="1422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0383005" y="7076905"/>
            <a:ext cx="4464300" cy="2862732"/>
          </a:xfrm>
          <a:custGeom>
            <a:avLst/>
            <a:gdLst/>
            <a:ahLst/>
            <a:cxnLst/>
            <a:rect r="r" b="b" t="t" l="l"/>
            <a:pathLst>
              <a:path h="2862732" w="4464300">
                <a:moveTo>
                  <a:pt x="0" y="0"/>
                </a:moveTo>
                <a:lnTo>
                  <a:pt x="4464299" y="0"/>
                </a:lnTo>
                <a:lnTo>
                  <a:pt x="4464299" y="2862732"/>
                </a:lnTo>
                <a:lnTo>
                  <a:pt x="0" y="28627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720113" y="9157002"/>
            <a:ext cx="2476362" cy="1350743"/>
          </a:xfrm>
          <a:custGeom>
            <a:avLst/>
            <a:gdLst/>
            <a:ahLst/>
            <a:cxnLst/>
            <a:rect r="r" b="b" t="t" l="l"/>
            <a:pathLst>
              <a:path h="1350743" w="2476362">
                <a:moveTo>
                  <a:pt x="0" y="0"/>
                </a:moveTo>
                <a:lnTo>
                  <a:pt x="2476362" y="0"/>
                </a:lnTo>
                <a:lnTo>
                  <a:pt x="2476362" y="1350743"/>
                </a:lnTo>
                <a:lnTo>
                  <a:pt x="0" y="1350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040181" y="9157002"/>
            <a:ext cx="2476362" cy="1350743"/>
          </a:xfrm>
          <a:custGeom>
            <a:avLst/>
            <a:gdLst/>
            <a:ahLst/>
            <a:cxnLst/>
            <a:rect r="r" b="b" t="t" l="l"/>
            <a:pathLst>
              <a:path h="1350743" w="2476362">
                <a:moveTo>
                  <a:pt x="0" y="0"/>
                </a:moveTo>
                <a:lnTo>
                  <a:pt x="2476362" y="0"/>
                </a:lnTo>
                <a:lnTo>
                  <a:pt x="2476362" y="1350743"/>
                </a:lnTo>
                <a:lnTo>
                  <a:pt x="0" y="1350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134097" y="129644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2154161" y="5344855"/>
            <a:ext cx="8035967" cy="2079413"/>
            <a:chOff x="0" y="0"/>
            <a:chExt cx="1526172" cy="39491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526172" cy="394917"/>
            </a:xfrm>
            <a:custGeom>
              <a:avLst/>
              <a:gdLst/>
              <a:ahLst/>
              <a:cxnLst/>
              <a:rect r="r" b="b" t="t" l="l"/>
              <a:pathLst>
                <a:path h="394917" w="1526172">
                  <a:moveTo>
                    <a:pt x="96341" y="0"/>
                  </a:moveTo>
                  <a:lnTo>
                    <a:pt x="1429832" y="0"/>
                  </a:lnTo>
                  <a:cubicBezTo>
                    <a:pt x="1455383" y="0"/>
                    <a:pt x="1479887" y="10150"/>
                    <a:pt x="1497955" y="28218"/>
                  </a:cubicBezTo>
                  <a:cubicBezTo>
                    <a:pt x="1516022" y="46285"/>
                    <a:pt x="1526172" y="70790"/>
                    <a:pt x="1526172" y="96341"/>
                  </a:cubicBezTo>
                  <a:lnTo>
                    <a:pt x="1526172" y="298576"/>
                  </a:lnTo>
                  <a:cubicBezTo>
                    <a:pt x="1526172" y="351784"/>
                    <a:pt x="1483039" y="394917"/>
                    <a:pt x="1429832" y="394917"/>
                  </a:cubicBezTo>
                  <a:lnTo>
                    <a:pt x="96341" y="394917"/>
                  </a:lnTo>
                  <a:cubicBezTo>
                    <a:pt x="43133" y="394917"/>
                    <a:pt x="0" y="351784"/>
                    <a:pt x="0" y="298576"/>
                  </a:cubicBezTo>
                  <a:lnTo>
                    <a:pt x="0" y="96341"/>
                  </a:lnTo>
                  <a:cubicBezTo>
                    <a:pt x="0" y="43133"/>
                    <a:pt x="43133" y="0"/>
                    <a:pt x="96341" y="0"/>
                  </a:cubicBezTo>
                  <a:close/>
                </a:path>
              </a:pathLst>
            </a:custGeom>
            <a:solidFill>
              <a:srgbClr val="71B93A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526172" cy="4330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477167" y="5788162"/>
            <a:ext cx="1441739" cy="1173941"/>
            <a:chOff x="0" y="0"/>
            <a:chExt cx="998215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98215" cy="812800"/>
            </a:xfrm>
            <a:custGeom>
              <a:avLst/>
              <a:gdLst/>
              <a:ahLst/>
              <a:cxnLst/>
              <a:rect r="r" b="b" t="t" l="l"/>
              <a:pathLst>
                <a:path h="812800" w="998215">
                  <a:moveTo>
                    <a:pt x="499107" y="0"/>
                  </a:moveTo>
                  <a:cubicBezTo>
                    <a:pt x="223458" y="0"/>
                    <a:pt x="0" y="181951"/>
                    <a:pt x="0" y="406400"/>
                  </a:cubicBezTo>
                  <a:cubicBezTo>
                    <a:pt x="0" y="630849"/>
                    <a:pt x="223458" y="812800"/>
                    <a:pt x="499107" y="812800"/>
                  </a:cubicBezTo>
                  <a:cubicBezTo>
                    <a:pt x="774757" y="812800"/>
                    <a:pt x="998215" y="630849"/>
                    <a:pt x="998215" y="406400"/>
                  </a:cubicBezTo>
                  <a:cubicBezTo>
                    <a:pt x="998215" y="181951"/>
                    <a:pt x="774757" y="0"/>
                    <a:pt x="499107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93583" y="38100"/>
              <a:ext cx="81105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154161" y="7644666"/>
            <a:ext cx="8035967" cy="1895715"/>
            <a:chOff x="0" y="0"/>
            <a:chExt cx="1526172" cy="36003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526172" cy="360030"/>
            </a:xfrm>
            <a:custGeom>
              <a:avLst/>
              <a:gdLst/>
              <a:ahLst/>
              <a:cxnLst/>
              <a:rect r="r" b="b" t="t" l="l"/>
              <a:pathLst>
                <a:path h="360030" w="1526172">
                  <a:moveTo>
                    <a:pt x="96341" y="0"/>
                  </a:moveTo>
                  <a:lnTo>
                    <a:pt x="1429832" y="0"/>
                  </a:lnTo>
                  <a:cubicBezTo>
                    <a:pt x="1455383" y="0"/>
                    <a:pt x="1479887" y="10150"/>
                    <a:pt x="1497955" y="28218"/>
                  </a:cubicBezTo>
                  <a:cubicBezTo>
                    <a:pt x="1516022" y="46285"/>
                    <a:pt x="1526172" y="70790"/>
                    <a:pt x="1526172" y="96341"/>
                  </a:cubicBezTo>
                  <a:lnTo>
                    <a:pt x="1526172" y="263689"/>
                  </a:lnTo>
                  <a:cubicBezTo>
                    <a:pt x="1526172" y="316897"/>
                    <a:pt x="1483039" y="360030"/>
                    <a:pt x="1429832" y="360030"/>
                  </a:cubicBezTo>
                  <a:lnTo>
                    <a:pt x="96341" y="360030"/>
                  </a:lnTo>
                  <a:cubicBezTo>
                    <a:pt x="43133" y="360030"/>
                    <a:pt x="0" y="316897"/>
                    <a:pt x="0" y="263689"/>
                  </a:cubicBezTo>
                  <a:lnTo>
                    <a:pt x="0" y="96341"/>
                  </a:lnTo>
                  <a:cubicBezTo>
                    <a:pt x="0" y="43133"/>
                    <a:pt x="43133" y="0"/>
                    <a:pt x="96341" y="0"/>
                  </a:cubicBezTo>
                  <a:close/>
                </a:path>
              </a:pathLst>
            </a:custGeom>
            <a:solidFill>
              <a:srgbClr val="71B93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526172" cy="3981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2385318" y="7870041"/>
            <a:ext cx="1441739" cy="1173941"/>
            <a:chOff x="0" y="0"/>
            <a:chExt cx="998215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98215" cy="812800"/>
            </a:xfrm>
            <a:custGeom>
              <a:avLst/>
              <a:gdLst/>
              <a:ahLst/>
              <a:cxnLst/>
              <a:rect r="r" b="b" t="t" l="l"/>
              <a:pathLst>
                <a:path h="812800" w="998215">
                  <a:moveTo>
                    <a:pt x="499107" y="0"/>
                  </a:moveTo>
                  <a:cubicBezTo>
                    <a:pt x="223458" y="0"/>
                    <a:pt x="0" y="181951"/>
                    <a:pt x="0" y="406400"/>
                  </a:cubicBezTo>
                  <a:cubicBezTo>
                    <a:pt x="0" y="630849"/>
                    <a:pt x="223458" y="812800"/>
                    <a:pt x="499107" y="812800"/>
                  </a:cubicBezTo>
                  <a:cubicBezTo>
                    <a:pt x="774757" y="812800"/>
                    <a:pt x="998215" y="630849"/>
                    <a:pt x="998215" y="406400"/>
                  </a:cubicBezTo>
                  <a:cubicBezTo>
                    <a:pt x="998215" y="181951"/>
                    <a:pt x="774757" y="0"/>
                    <a:pt x="499107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93583" y="38100"/>
              <a:ext cx="81105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2991605" y="1729190"/>
            <a:ext cx="4564129" cy="4084895"/>
          </a:xfrm>
          <a:custGeom>
            <a:avLst/>
            <a:gdLst/>
            <a:ahLst/>
            <a:cxnLst/>
            <a:rect r="r" b="b" t="t" l="l"/>
            <a:pathLst>
              <a:path h="4084895" w="4564129">
                <a:moveTo>
                  <a:pt x="0" y="0"/>
                </a:moveTo>
                <a:lnTo>
                  <a:pt x="4564129" y="0"/>
                </a:lnTo>
                <a:lnTo>
                  <a:pt x="4564129" y="4084895"/>
                </a:lnTo>
                <a:lnTo>
                  <a:pt x="0" y="4084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-9342" y="7180867"/>
            <a:ext cx="2728705" cy="2486532"/>
          </a:xfrm>
          <a:custGeom>
            <a:avLst/>
            <a:gdLst/>
            <a:ahLst/>
            <a:cxnLst/>
            <a:rect r="r" b="b" t="t" l="l"/>
            <a:pathLst>
              <a:path h="2486532" w="2728705">
                <a:moveTo>
                  <a:pt x="0" y="0"/>
                </a:moveTo>
                <a:lnTo>
                  <a:pt x="2728705" y="0"/>
                </a:lnTo>
                <a:lnTo>
                  <a:pt x="2728705" y="2486532"/>
                </a:lnTo>
                <a:lnTo>
                  <a:pt x="0" y="2486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786913" y="927987"/>
            <a:ext cx="10642717" cy="1936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40"/>
              </a:lnSpc>
            </a:pPr>
            <a:r>
              <a:rPr lang="en-US" sz="4400" spc="-132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หมวดที่ 2: การสื่อสารและสร้างจิตสำนึก (Communication &amp; Awareness Activities)</a:t>
            </a:r>
          </a:p>
          <a:p>
            <a:pPr algn="l">
              <a:lnSpc>
                <a:spcPts val="5500"/>
              </a:lnSpc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4088314" y="3781162"/>
            <a:ext cx="5718345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 spc="-60" b="true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การอบรม: </a:t>
            </a:r>
          </a:p>
          <a:p>
            <a:pPr algn="l">
              <a:lnSpc>
                <a:spcPts val="2200"/>
              </a:lnSpc>
            </a:pPr>
            <a:r>
              <a:rPr lang="en-US" sz="2000" spc="-60" b="true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จัดอบรมให้ความรู้ในหัวข้อ "การคัดแยกขยะที่ถูกต้องสู่การสร้างมูลค่า" และ "ท่องเที่ยวอย่างไรให้ Low Carbon"</a:t>
            </a:r>
          </a:p>
          <a:p>
            <a:pPr algn="l">
              <a:lnSpc>
                <a:spcPts val="2200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2687575" y="4045702"/>
            <a:ext cx="837226" cy="576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b="true" sz="4071" spc="-122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786913" y="2443624"/>
            <a:ext cx="9435589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ตลอดทั้งปี คณะทำงานได้จัดกิจกรรมเพื่อสร้างการรับรู้และส่งเสริมให้บุคลากรและนักศึกษามีส่วนร่วมอย่างต่อเนื่อง ดังนี้:</a:t>
            </a:r>
          </a:p>
          <a:p>
            <a:pPr algn="l">
              <a:lnSpc>
                <a:spcPts val="2800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4088314" y="5568697"/>
            <a:ext cx="5718345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 spc="-60" b="true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การสื่อสารภายใน: ประชาสัมพันธ์ข้อมูลโครงการ ผลการดำเนินงาน และเกร็ดความรู้ด้านสิ่งแวดล้อมผ่านช่องทางที่หลากหลาย เช่น บอร์ดนิทรรศการบริเวณโถงอาคาร,                      สื่อประชาสัมพันธ์ดิจิทัล (Digital Signage), Line Official และ Facebook Fan page ของ คณะพัฒนาการท่องเที่ยว</a:t>
            </a:r>
          </a:p>
          <a:p>
            <a:pPr algn="l">
              <a:lnSpc>
                <a:spcPts val="2200"/>
              </a:lnSpc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2708490" y="6115297"/>
            <a:ext cx="837226" cy="576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b="true" sz="4071" spc="-122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088314" y="7765798"/>
            <a:ext cx="5718345" cy="1777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19"/>
              </a:lnSpc>
            </a:pPr>
            <a:r>
              <a:rPr lang="en-US" sz="2199" spc="-65" b="true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กิจกรรมพิเศษ:</a:t>
            </a:r>
          </a:p>
          <a:p>
            <a:pPr algn="l" marL="388615" indent="-194308" lvl="1">
              <a:lnSpc>
                <a:spcPts val="1979"/>
              </a:lnSpc>
              <a:buFont typeface="Arial"/>
              <a:buChar char="•"/>
            </a:pPr>
            <a:r>
              <a:rPr lang="en-US" b="true" sz="1799" spc="-53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กิจกรรม "Green Tourism Zero Waste Day" รณรงค์ลดขยะพลาสติกและจัดการแข่งขันประกวดแนวคิดผลิตภัณฑ์ Upcycling จากขยะ</a:t>
            </a:r>
          </a:p>
          <a:p>
            <a:pPr algn="l" marL="388615" indent="-194308" lvl="1">
              <a:lnSpc>
                <a:spcPts val="1979"/>
              </a:lnSpc>
              <a:buFont typeface="Arial"/>
              <a:buChar char="•"/>
            </a:pPr>
            <a:r>
              <a:rPr lang="en-US" b="true" sz="1799" spc="-53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กิจกรรม "ปิดไฟ 1 ชั่วโมง ลดโลกร้อน" (Earth Hour)</a:t>
            </a:r>
          </a:p>
          <a:p>
            <a:pPr algn="l" marL="388615" indent="-194308" lvl="1">
              <a:lnSpc>
                <a:spcPts val="1979"/>
              </a:lnSpc>
              <a:buFont typeface="Arial"/>
              <a:buChar char="•"/>
            </a:pPr>
            <a:r>
              <a:rPr lang="en-US" b="true" sz="1799" spc="-53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การประกวด "โต๊ะทำงานสร้างสรรค์ ลดขยะ ลดพลังงาน"</a:t>
            </a:r>
          </a:p>
          <a:p>
            <a:pPr algn="l">
              <a:lnSpc>
                <a:spcPts val="1869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2687575" y="8187747"/>
            <a:ext cx="837226" cy="576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b="true" sz="4071" spc="-122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12610" y="9487858"/>
            <a:ext cx="13963838" cy="1598284"/>
            <a:chOff x="0" y="0"/>
            <a:chExt cx="1545746" cy="17692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45746" cy="176924"/>
            </a:xfrm>
            <a:custGeom>
              <a:avLst/>
              <a:gdLst/>
              <a:ahLst/>
              <a:cxnLst/>
              <a:rect r="r" b="b" t="t" l="l"/>
              <a:pathLst>
                <a:path h="176924" w="1545746">
                  <a:moveTo>
                    <a:pt x="772873" y="0"/>
                  </a:moveTo>
                  <a:cubicBezTo>
                    <a:pt x="346027" y="0"/>
                    <a:pt x="0" y="39606"/>
                    <a:pt x="0" y="88462"/>
                  </a:cubicBezTo>
                  <a:cubicBezTo>
                    <a:pt x="0" y="137318"/>
                    <a:pt x="346027" y="176924"/>
                    <a:pt x="772873" y="176924"/>
                  </a:cubicBezTo>
                  <a:cubicBezTo>
                    <a:pt x="1199719" y="176924"/>
                    <a:pt x="1545746" y="137318"/>
                    <a:pt x="1545746" y="88462"/>
                  </a:cubicBezTo>
                  <a:cubicBezTo>
                    <a:pt x="1545746" y="39606"/>
                    <a:pt x="1199719" y="0"/>
                    <a:pt x="772873" y="0"/>
                  </a:cubicBezTo>
                  <a:close/>
                </a:path>
              </a:pathLst>
            </a:custGeom>
            <a:solidFill>
              <a:srgbClr val="FCCF5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44914" y="-21513"/>
              <a:ext cx="1255919" cy="1818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794528" y="90318"/>
            <a:ext cx="2495779" cy="1156070"/>
            <a:chOff x="0" y="0"/>
            <a:chExt cx="1107815" cy="51315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7815" cy="513151"/>
            </a:xfrm>
            <a:custGeom>
              <a:avLst/>
              <a:gdLst/>
              <a:ahLst/>
              <a:cxnLst/>
              <a:rect r="r" b="b" t="t" l="l"/>
              <a:pathLst>
                <a:path h="513151" w="1107815">
                  <a:moveTo>
                    <a:pt x="904615" y="0"/>
                  </a:moveTo>
                  <a:cubicBezTo>
                    <a:pt x="1016839" y="0"/>
                    <a:pt x="1107815" y="114873"/>
                    <a:pt x="1107815" y="256575"/>
                  </a:cubicBezTo>
                  <a:cubicBezTo>
                    <a:pt x="1107815" y="398278"/>
                    <a:pt x="1016839" y="513151"/>
                    <a:pt x="904615" y="513151"/>
                  </a:cubicBezTo>
                  <a:lnTo>
                    <a:pt x="203200" y="513151"/>
                  </a:lnTo>
                  <a:cubicBezTo>
                    <a:pt x="90976" y="513151"/>
                    <a:pt x="0" y="398278"/>
                    <a:pt x="0" y="256575"/>
                  </a:cubicBezTo>
                  <a:cubicBezTo>
                    <a:pt x="0" y="11487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07815" cy="5512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934512" y="90318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12188" y="1258721"/>
            <a:ext cx="7566878" cy="4322579"/>
          </a:xfrm>
          <a:custGeom>
            <a:avLst/>
            <a:gdLst/>
            <a:ahLst/>
            <a:cxnLst/>
            <a:rect r="r" b="b" t="t" l="l"/>
            <a:pathLst>
              <a:path h="4322579" w="7566878">
                <a:moveTo>
                  <a:pt x="0" y="0"/>
                </a:moveTo>
                <a:lnTo>
                  <a:pt x="7566877" y="0"/>
                </a:lnTo>
                <a:lnTo>
                  <a:pt x="7566877" y="4322579"/>
                </a:lnTo>
                <a:lnTo>
                  <a:pt x="0" y="4322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12188" y="5761980"/>
            <a:ext cx="2663690" cy="2463914"/>
          </a:xfrm>
          <a:custGeom>
            <a:avLst/>
            <a:gdLst/>
            <a:ahLst/>
            <a:cxnLst/>
            <a:rect r="r" b="b" t="t" l="l"/>
            <a:pathLst>
              <a:path h="2463914" w="2663690">
                <a:moveTo>
                  <a:pt x="0" y="0"/>
                </a:moveTo>
                <a:lnTo>
                  <a:pt x="2663690" y="0"/>
                </a:lnTo>
                <a:lnTo>
                  <a:pt x="2663690" y="2463914"/>
                </a:lnTo>
                <a:lnTo>
                  <a:pt x="0" y="2463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948603" y="7997294"/>
            <a:ext cx="1827275" cy="1954305"/>
          </a:xfrm>
          <a:custGeom>
            <a:avLst/>
            <a:gdLst/>
            <a:ahLst/>
            <a:cxnLst/>
            <a:rect r="r" b="b" t="t" l="l"/>
            <a:pathLst>
              <a:path h="1954305" w="1827275">
                <a:moveTo>
                  <a:pt x="0" y="0"/>
                </a:moveTo>
                <a:lnTo>
                  <a:pt x="1827275" y="0"/>
                </a:lnTo>
                <a:lnTo>
                  <a:pt x="1827275" y="1954305"/>
                </a:lnTo>
                <a:lnTo>
                  <a:pt x="0" y="1954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868903" y="8684423"/>
            <a:ext cx="1887414" cy="1495775"/>
          </a:xfrm>
          <a:custGeom>
            <a:avLst/>
            <a:gdLst/>
            <a:ahLst/>
            <a:cxnLst/>
            <a:rect r="r" b="b" t="t" l="l"/>
            <a:pathLst>
              <a:path h="1495775" w="1887414">
                <a:moveTo>
                  <a:pt x="0" y="0"/>
                </a:moveTo>
                <a:lnTo>
                  <a:pt x="1887413" y="0"/>
                </a:lnTo>
                <a:lnTo>
                  <a:pt x="1887413" y="1495776"/>
                </a:lnTo>
                <a:lnTo>
                  <a:pt x="0" y="14957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000967" y="5581300"/>
            <a:ext cx="3041451" cy="4733776"/>
          </a:xfrm>
          <a:custGeom>
            <a:avLst/>
            <a:gdLst/>
            <a:ahLst/>
            <a:cxnLst/>
            <a:rect r="r" b="b" t="t" l="l"/>
            <a:pathLst>
              <a:path h="4733776" w="3041451">
                <a:moveTo>
                  <a:pt x="0" y="0"/>
                </a:moveTo>
                <a:lnTo>
                  <a:pt x="3041451" y="0"/>
                </a:lnTo>
                <a:lnTo>
                  <a:pt x="3041451" y="4733776"/>
                </a:lnTo>
                <a:lnTo>
                  <a:pt x="0" y="4733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147969" y="8567961"/>
            <a:ext cx="1852997" cy="1016832"/>
          </a:xfrm>
          <a:custGeom>
            <a:avLst/>
            <a:gdLst/>
            <a:ahLst/>
            <a:cxnLst/>
            <a:rect r="r" b="b" t="t" l="l"/>
            <a:pathLst>
              <a:path h="1016832" w="1852997">
                <a:moveTo>
                  <a:pt x="0" y="0"/>
                </a:moveTo>
                <a:lnTo>
                  <a:pt x="1852998" y="0"/>
                </a:lnTo>
                <a:lnTo>
                  <a:pt x="1852998" y="1016832"/>
                </a:lnTo>
                <a:lnTo>
                  <a:pt x="0" y="1016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496770" y="7132989"/>
            <a:ext cx="1155397" cy="1261006"/>
          </a:xfrm>
          <a:custGeom>
            <a:avLst/>
            <a:gdLst/>
            <a:ahLst/>
            <a:cxnLst/>
            <a:rect r="r" b="b" t="t" l="l"/>
            <a:pathLst>
              <a:path h="1261006" w="1155397">
                <a:moveTo>
                  <a:pt x="0" y="0"/>
                </a:moveTo>
                <a:lnTo>
                  <a:pt x="1155397" y="0"/>
                </a:lnTo>
                <a:lnTo>
                  <a:pt x="1155397" y="1261007"/>
                </a:lnTo>
                <a:lnTo>
                  <a:pt x="0" y="12610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514243" y="298411"/>
            <a:ext cx="2982526" cy="2430759"/>
          </a:xfrm>
          <a:custGeom>
            <a:avLst/>
            <a:gdLst/>
            <a:ahLst/>
            <a:cxnLst/>
            <a:rect r="r" b="b" t="t" l="l"/>
            <a:pathLst>
              <a:path h="2430759" w="2982526">
                <a:moveTo>
                  <a:pt x="0" y="0"/>
                </a:moveTo>
                <a:lnTo>
                  <a:pt x="2982527" y="0"/>
                </a:lnTo>
                <a:lnTo>
                  <a:pt x="2982527" y="2430759"/>
                </a:lnTo>
                <a:lnTo>
                  <a:pt x="0" y="24307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038666" y="5834753"/>
            <a:ext cx="1613501" cy="1135501"/>
          </a:xfrm>
          <a:custGeom>
            <a:avLst/>
            <a:gdLst/>
            <a:ahLst/>
            <a:cxnLst/>
            <a:rect r="r" b="b" t="t" l="l"/>
            <a:pathLst>
              <a:path h="1135501" w="1613501">
                <a:moveTo>
                  <a:pt x="0" y="0"/>
                </a:moveTo>
                <a:lnTo>
                  <a:pt x="1613501" y="0"/>
                </a:lnTo>
                <a:lnTo>
                  <a:pt x="1613501" y="1135501"/>
                </a:lnTo>
                <a:lnTo>
                  <a:pt x="0" y="11355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09650" y="892022"/>
            <a:ext cx="10423412" cy="3210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40"/>
              </a:lnSpc>
            </a:pPr>
            <a:r>
              <a:rPr lang="en-US" sz="7582" spc="-227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หมวดที่ 3: การจัดการทรัพยากรและพลังงาน</a:t>
            </a:r>
          </a:p>
          <a:p>
            <a:pPr algn="l">
              <a:lnSpc>
                <a:spcPts val="834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775017" y="4174775"/>
            <a:ext cx="8037592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ลดปริมาณการใช้ไฟฟ้ารวมทั้งปีลงจาก 55,000 kWh เหลือเพียง 51,500 kWh (ลดลง 6.3%) ประหยัดค่าใช้จ่ายได้ 16,500 บาท โดยเป็นผลจากการเปลี่ยนอุปกรณ์ที่ประหยัดพลังงานและการรณรงค์สร้างจิตสำนึก</a:t>
            </a:r>
          </a:p>
          <a:p>
            <a:pPr algn="l">
              <a:lnSpc>
                <a:spcPts val="280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775017" y="6380849"/>
            <a:ext cx="8337170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ลดปริมาณการใช้น้ำโดยรวมลงจาก 1,500 ลบ.ม. เหลือ 1,420 ลบ.ม. (ลดลง 5.3%) ผ่านการติดตั้งอุปกรณ์ประหยัดน้ำและการบำรุงรักษาอย่างสม่ำเสมอ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75017" y="8178269"/>
            <a:ext cx="8739226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ลดปริมาณการสั่งซื้อกระดาษ A4 ลง 50 รีม เมื่อเทียบกับปีก่อนหน้า ประหยัดงบประมาณได้ 7,500 บาท ซึ่งเป็นผลสำเร็จจากการส่งเสริมการใช้ระบบเอกสารอิเล็กทรอนิกส์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(E-Document)</a:t>
            </a:r>
          </a:p>
          <a:p>
            <a:pPr algn="l">
              <a:lnSpc>
                <a:spcPts val="2800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775017" y="3630275"/>
            <a:ext cx="8046315" cy="43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205D1C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การจัดการพลังงาน (ไฟฟ้า)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3630275"/>
            <a:ext cx="632017" cy="432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8BC34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01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5863328"/>
            <a:ext cx="632017" cy="432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8BC34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02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7558266"/>
            <a:ext cx="632017" cy="432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8BC34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03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75017" y="5837047"/>
            <a:ext cx="5892220" cy="43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205D1C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การจัดการน้ำ (น้ำประปา)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775017" y="7558266"/>
            <a:ext cx="7247996" cy="43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205D1C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การใช้ทรัพยากร (กระดาษ)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94528" y="226461"/>
            <a:ext cx="2495779" cy="1019927"/>
            <a:chOff x="0" y="0"/>
            <a:chExt cx="1107815" cy="452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7815" cy="452721"/>
            </a:xfrm>
            <a:custGeom>
              <a:avLst/>
              <a:gdLst/>
              <a:ahLst/>
              <a:cxnLst/>
              <a:rect r="r" b="b" t="t" l="l"/>
              <a:pathLst>
                <a:path h="452721" w="1107815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34606" y="129644"/>
            <a:ext cx="4007599" cy="3596820"/>
          </a:xfrm>
          <a:custGeom>
            <a:avLst/>
            <a:gdLst/>
            <a:ahLst/>
            <a:cxnLst/>
            <a:rect r="r" b="b" t="t" l="l"/>
            <a:pathLst>
              <a:path h="3596820" w="4007599">
                <a:moveTo>
                  <a:pt x="0" y="0"/>
                </a:moveTo>
                <a:lnTo>
                  <a:pt x="4007599" y="0"/>
                </a:lnTo>
                <a:lnTo>
                  <a:pt x="4007599" y="3596820"/>
                </a:lnTo>
                <a:lnTo>
                  <a:pt x="0" y="3596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070568" y="9058534"/>
            <a:ext cx="8994736" cy="1951792"/>
            <a:chOff x="0" y="0"/>
            <a:chExt cx="923549" cy="2004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23549" cy="200403"/>
            </a:xfrm>
            <a:custGeom>
              <a:avLst/>
              <a:gdLst/>
              <a:ahLst/>
              <a:cxnLst/>
              <a:rect r="r" b="b" t="t" l="l"/>
              <a:pathLst>
                <a:path h="200403" w="923549">
                  <a:moveTo>
                    <a:pt x="461775" y="0"/>
                  </a:moveTo>
                  <a:cubicBezTo>
                    <a:pt x="206744" y="0"/>
                    <a:pt x="0" y="44862"/>
                    <a:pt x="0" y="100202"/>
                  </a:cubicBezTo>
                  <a:cubicBezTo>
                    <a:pt x="0" y="155542"/>
                    <a:pt x="206744" y="200403"/>
                    <a:pt x="461775" y="200403"/>
                  </a:cubicBezTo>
                  <a:cubicBezTo>
                    <a:pt x="716806" y="200403"/>
                    <a:pt x="923549" y="155542"/>
                    <a:pt x="923549" y="100202"/>
                  </a:cubicBezTo>
                  <a:cubicBezTo>
                    <a:pt x="923549" y="44862"/>
                    <a:pt x="716806" y="0"/>
                    <a:pt x="461775" y="0"/>
                  </a:cubicBezTo>
                  <a:close/>
                </a:path>
              </a:pathLst>
            </a:custGeom>
            <a:solidFill>
              <a:srgbClr val="FCCF5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86583" y="-19312"/>
              <a:ext cx="750384" cy="2009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314112" y="5676586"/>
            <a:ext cx="5068540" cy="4853128"/>
          </a:xfrm>
          <a:custGeom>
            <a:avLst/>
            <a:gdLst/>
            <a:ahLst/>
            <a:cxnLst/>
            <a:rect r="r" b="b" t="t" l="l"/>
            <a:pathLst>
              <a:path h="4853128" w="5068540">
                <a:moveTo>
                  <a:pt x="0" y="0"/>
                </a:moveTo>
                <a:lnTo>
                  <a:pt x="5068541" y="0"/>
                </a:lnTo>
                <a:lnTo>
                  <a:pt x="5068541" y="4853128"/>
                </a:lnTo>
                <a:lnTo>
                  <a:pt x="0" y="485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98893" y="129644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724824">
            <a:off x="6177737" y="4062857"/>
            <a:ext cx="10164195" cy="1380637"/>
          </a:xfrm>
          <a:custGeom>
            <a:avLst/>
            <a:gdLst/>
            <a:ahLst/>
            <a:cxnLst/>
            <a:rect r="r" b="b" t="t" l="l"/>
            <a:pathLst>
              <a:path h="1380637" w="10164195">
                <a:moveTo>
                  <a:pt x="0" y="0"/>
                </a:moveTo>
                <a:lnTo>
                  <a:pt x="10164195" y="0"/>
                </a:lnTo>
                <a:lnTo>
                  <a:pt x="10164195" y="1380636"/>
                </a:lnTo>
                <a:lnTo>
                  <a:pt x="0" y="1380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0724824">
            <a:off x="6023387" y="5674938"/>
            <a:ext cx="10164195" cy="1380637"/>
          </a:xfrm>
          <a:custGeom>
            <a:avLst/>
            <a:gdLst/>
            <a:ahLst/>
            <a:cxnLst/>
            <a:rect r="r" b="b" t="t" l="l"/>
            <a:pathLst>
              <a:path h="1380637" w="10164195">
                <a:moveTo>
                  <a:pt x="0" y="0"/>
                </a:moveTo>
                <a:lnTo>
                  <a:pt x="10164195" y="0"/>
                </a:lnTo>
                <a:lnTo>
                  <a:pt x="10164195" y="1380637"/>
                </a:lnTo>
                <a:lnTo>
                  <a:pt x="0" y="1380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0724824">
            <a:off x="4389862" y="7220041"/>
            <a:ext cx="10164195" cy="1380637"/>
          </a:xfrm>
          <a:custGeom>
            <a:avLst/>
            <a:gdLst/>
            <a:ahLst/>
            <a:cxnLst/>
            <a:rect r="r" b="b" t="t" l="l"/>
            <a:pathLst>
              <a:path h="1380637" w="10164195">
                <a:moveTo>
                  <a:pt x="0" y="0"/>
                </a:moveTo>
                <a:lnTo>
                  <a:pt x="10164195" y="0"/>
                </a:lnTo>
                <a:lnTo>
                  <a:pt x="10164195" y="1380636"/>
                </a:lnTo>
                <a:lnTo>
                  <a:pt x="0" y="1380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01880" y="3632020"/>
            <a:ext cx="4508004" cy="2530117"/>
          </a:xfrm>
          <a:custGeom>
            <a:avLst/>
            <a:gdLst/>
            <a:ahLst/>
            <a:cxnLst/>
            <a:rect r="r" b="b" t="t" l="l"/>
            <a:pathLst>
              <a:path h="2530117" w="4508004">
                <a:moveTo>
                  <a:pt x="0" y="0"/>
                </a:moveTo>
                <a:lnTo>
                  <a:pt x="4508004" y="0"/>
                </a:lnTo>
                <a:lnTo>
                  <a:pt x="4508004" y="2530117"/>
                </a:lnTo>
                <a:lnTo>
                  <a:pt x="0" y="2530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96667" y="8229600"/>
            <a:ext cx="2476083" cy="2057400"/>
          </a:xfrm>
          <a:custGeom>
            <a:avLst/>
            <a:gdLst/>
            <a:ahLst/>
            <a:cxnLst/>
            <a:rect r="r" b="b" t="t" l="l"/>
            <a:pathLst>
              <a:path h="2057400" w="2476083">
                <a:moveTo>
                  <a:pt x="0" y="0"/>
                </a:moveTo>
                <a:lnTo>
                  <a:pt x="2476083" y="0"/>
                </a:lnTo>
                <a:lnTo>
                  <a:pt x="24760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314677" y="8711637"/>
            <a:ext cx="2315422" cy="1502130"/>
          </a:xfrm>
          <a:custGeom>
            <a:avLst/>
            <a:gdLst/>
            <a:ahLst/>
            <a:cxnLst/>
            <a:rect r="r" b="b" t="t" l="l"/>
            <a:pathLst>
              <a:path h="1502130" w="2315422">
                <a:moveTo>
                  <a:pt x="0" y="0"/>
                </a:moveTo>
                <a:lnTo>
                  <a:pt x="2315421" y="0"/>
                </a:lnTo>
                <a:lnTo>
                  <a:pt x="2315421" y="1502130"/>
                </a:lnTo>
                <a:lnTo>
                  <a:pt x="0" y="1502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114036" y="8341230"/>
            <a:ext cx="3640893" cy="1875060"/>
          </a:xfrm>
          <a:custGeom>
            <a:avLst/>
            <a:gdLst/>
            <a:ahLst/>
            <a:cxnLst/>
            <a:rect r="r" b="b" t="t" l="l"/>
            <a:pathLst>
              <a:path h="1875060" w="3640893">
                <a:moveTo>
                  <a:pt x="0" y="0"/>
                </a:moveTo>
                <a:lnTo>
                  <a:pt x="3640894" y="0"/>
                </a:lnTo>
                <a:lnTo>
                  <a:pt x="3640894" y="1875060"/>
                </a:lnTo>
                <a:lnTo>
                  <a:pt x="0" y="1875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593579" y="2041582"/>
            <a:ext cx="9607882" cy="2197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1"/>
              </a:lnSpc>
            </a:pPr>
            <a:r>
              <a:rPr lang="en-US" sz="2501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คณะพัฒนาการท่องเที่ยว ให้ความสำคัญกับการจัดการของเสียอย่างครบวงจร ตั้งแต่การลดปริมาณขยะที่ต้นทาง (Reduce) การส่งเสริมการใช้ซ้ำ (Reuse) และการคัดแยกเพื่อนำกลับไปใช้ประโยชน์ใหม่ (Recycle)   เพื่อลดปริมาณขยะที่ต้องส่งไปกำจัดให้น้อยที่สุด</a:t>
            </a:r>
          </a:p>
          <a:p>
            <a:pPr algn="l">
              <a:lnSpc>
                <a:spcPts val="3501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5062938" y="793574"/>
            <a:ext cx="11138524" cy="2153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40"/>
              </a:lnSpc>
            </a:pPr>
            <a:r>
              <a:rPr lang="en-US" sz="7582" spc="-227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หมวดที่ 4: การจัดการของเสีย</a:t>
            </a:r>
          </a:p>
          <a:p>
            <a:pPr algn="l">
              <a:lnSpc>
                <a:spcPts val="834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7169381" y="4153535"/>
            <a:ext cx="7398556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ลดปริมาณขยะ: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สามารถลดปริมาณขยะที่ต้องส่งไปฝังกลบได้ 150 กิโลกรัม หรือคิดเป็น 12% เมื่อเทียบกับปีก่อนหน้า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932922" y="5776216"/>
            <a:ext cx="7398556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เพ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ิ่มการรีไซเคิล: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·สามารถยกระดับอัตราการนำขยะกลับมาใช้ใหม่ (Recycling Rate) จาก 48% ในปีก่อนหน้า เป็น 55% ในปีนี้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5772681" y="7285539"/>
            <a:ext cx="7398556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การจั</a:t>
            </a: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ดการขยะอินทรีย์: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ขยะอินทรีย์ทั้งหมด 100% จากเศษอาหารและพื้นที่ส่วนกลาง ถูกนำไปทำปุ๋ยหมักเพื่อใช้ประโยชน์ในศูนย์เกษตรของมหาวิทยาลัย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01880" y="6153692"/>
            <a:ext cx="450800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"Green Tourism Station”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6629942"/>
            <a:ext cx="2413397" cy="1544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74607" indent="-237304" lvl="1">
              <a:lnSpc>
                <a:spcPts val="3077"/>
              </a:lnSpc>
              <a:buFont typeface="Arial"/>
              <a:buChar char="•"/>
            </a:pPr>
            <a:r>
              <a:rPr lang="en-US" sz="21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ขยะรีไซเคิล: 40%</a:t>
            </a:r>
          </a:p>
          <a:p>
            <a:pPr algn="ctr" marL="474607" indent="-237304" lvl="1">
              <a:lnSpc>
                <a:spcPts val="3077"/>
              </a:lnSpc>
              <a:spcBef>
                <a:spcPct val="0"/>
              </a:spcBef>
              <a:buFont typeface="Arial"/>
              <a:buChar char="•"/>
            </a:pPr>
            <a:r>
              <a:rPr lang="en-US" sz="21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ขยะอินทรีย์: 15%</a:t>
            </a:r>
          </a:p>
          <a:p>
            <a:pPr algn="ctr" marL="474607" indent="-237304" lvl="1">
              <a:lnSpc>
                <a:spcPts val="3077"/>
              </a:lnSpc>
              <a:spcBef>
                <a:spcPct val="0"/>
              </a:spcBef>
              <a:buFont typeface="Arial"/>
              <a:buChar char="•"/>
            </a:pPr>
            <a:r>
              <a:rPr lang="en-US" sz="21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ขยะทั่วไป: 42%</a:t>
            </a:r>
          </a:p>
          <a:p>
            <a:pPr algn="ctr" marL="474607" indent="-237304" lvl="1">
              <a:lnSpc>
                <a:spcPts val="3077"/>
              </a:lnSpc>
              <a:spcBef>
                <a:spcPct val="0"/>
              </a:spcBef>
              <a:buFont typeface="Arial"/>
              <a:buChar char="•"/>
            </a:pPr>
            <a:r>
              <a:rPr lang="en-US" sz="21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ขยะอันตราย: 3%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71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94528" y="226461"/>
            <a:ext cx="2495779" cy="1019927"/>
            <a:chOff x="0" y="0"/>
            <a:chExt cx="1107815" cy="452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7815" cy="452721"/>
            </a:xfrm>
            <a:custGeom>
              <a:avLst/>
              <a:gdLst/>
              <a:ahLst/>
              <a:cxnLst/>
              <a:rect r="r" b="b" t="t" l="l"/>
              <a:pathLst>
                <a:path h="452721" w="1107815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915915" y="6544308"/>
            <a:ext cx="5262134" cy="3742692"/>
          </a:xfrm>
          <a:custGeom>
            <a:avLst/>
            <a:gdLst/>
            <a:ahLst/>
            <a:cxnLst/>
            <a:rect r="r" b="b" t="t" l="l"/>
            <a:pathLst>
              <a:path h="3742692" w="5262134">
                <a:moveTo>
                  <a:pt x="0" y="0"/>
                </a:moveTo>
                <a:lnTo>
                  <a:pt x="5262133" y="0"/>
                </a:lnTo>
                <a:lnTo>
                  <a:pt x="5262133" y="3742692"/>
                </a:lnTo>
                <a:lnTo>
                  <a:pt x="0" y="3742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7404" y="5395382"/>
            <a:ext cx="4753926" cy="2297851"/>
          </a:xfrm>
          <a:custGeom>
            <a:avLst/>
            <a:gdLst/>
            <a:ahLst/>
            <a:cxnLst/>
            <a:rect r="r" b="b" t="t" l="l"/>
            <a:pathLst>
              <a:path h="2297851" w="4753926">
                <a:moveTo>
                  <a:pt x="0" y="0"/>
                </a:moveTo>
                <a:lnTo>
                  <a:pt x="4753925" y="0"/>
                </a:lnTo>
                <a:lnTo>
                  <a:pt x="4753925" y="2297851"/>
                </a:lnTo>
                <a:lnTo>
                  <a:pt x="0" y="2297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51715" y="-134716"/>
            <a:ext cx="4013591" cy="5263725"/>
          </a:xfrm>
          <a:custGeom>
            <a:avLst/>
            <a:gdLst/>
            <a:ahLst/>
            <a:cxnLst/>
            <a:rect r="r" b="b" t="t" l="l"/>
            <a:pathLst>
              <a:path h="5263725" w="4013591">
                <a:moveTo>
                  <a:pt x="0" y="0"/>
                </a:moveTo>
                <a:lnTo>
                  <a:pt x="4013591" y="0"/>
                </a:lnTo>
                <a:lnTo>
                  <a:pt x="4013591" y="5263725"/>
                </a:lnTo>
                <a:lnTo>
                  <a:pt x="0" y="5263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6144515" y="3980084"/>
            <a:ext cx="4753926" cy="2297851"/>
          </a:xfrm>
          <a:custGeom>
            <a:avLst/>
            <a:gdLst/>
            <a:ahLst/>
            <a:cxnLst/>
            <a:rect r="r" b="b" t="t" l="l"/>
            <a:pathLst>
              <a:path h="2297851" w="4753926">
                <a:moveTo>
                  <a:pt x="4753925" y="0"/>
                </a:moveTo>
                <a:lnTo>
                  <a:pt x="0" y="0"/>
                </a:lnTo>
                <a:lnTo>
                  <a:pt x="0" y="2297850"/>
                </a:lnTo>
                <a:lnTo>
                  <a:pt x="4753925" y="2297850"/>
                </a:lnTo>
                <a:lnTo>
                  <a:pt x="47539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33040" y="5311018"/>
            <a:ext cx="966916" cy="96691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5D1C"/>
            </a:solidFill>
            <a:ln w="38100" cap="sq">
              <a:solidFill>
                <a:srgbClr val="93C808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915915" y="3895720"/>
            <a:ext cx="966916" cy="96691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5D1C"/>
            </a:solidFill>
            <a:ln w="38100" cap="sq">
              <a:solidFill>
                <a:srgbClr val="93C808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33040" y="672865"/>
            <a:ext cx="16613486" cy="2153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40"/>
              </a:lnSpc>
            </a:pPr>
            <a:r>
              <a:rPr lang="en-US" b="true" sz="7582" spc="-227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หมวดที่ 5: สภาพแวดล้อมและความปลอดภัย</a:t>
            </a:r>
          </a:p>
          <a:p>
            <a:pPr algn="ctr">
              <a:lnSpc>
                <a:spcPts val="834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6798893" y="129644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2148364" y="5794476"/>
            <a:ext cx="4982526" cy="2408346"/>
          </a:xfrm>
          <a:custGeom>
            <a:avLst/>
            <a:gdLst/>
            <a:ahLst/>
            <a:cxnLst/>
            <a:rect r="r" b="b" t="t" l="l"/>
            <a:pathLst>
              <a:path h="2408346" w="4982526">
                <a:moveTo>
                  <a:pt x="4982526" y="0"/>
                </a:moveTo>
                <a:lnTo>
                  <a:pt x="0" y="0"/>
                </a:lnTo>
                <a:lnTo>
                  <a:pt x="0" y="2408347"/>
                </a:lnTo>
                <a:lnTo>
                  <a:pt x="4982526" y="2408347"/>
                </a:lnTo>
                <a:lnTo>
                  <a:pt x="49825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1796107" y="5754442"/>
            <a:ext cx="966916" cy="966916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5D1C"/>
            </a:solidFill>
            <a:ln w="38100" cap="sq">
              <a:solidFill>
                <a:srgbClr val="93C808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true" flipV="false" rot="0">
            <a:off x="12148364" y="7658053"/>
            <a:ext cx="4982526" cy="2408346"/>
          </a:xfrm>
          <a:custGeom>
            <a:avLst/>
            <a:gdLst/>
            <a:ahLst/>
            <a:cxnLst/>
            <a:rect r="r" b="b" t="t" l="l"/>
            <a:pathLst>
              <a:path h="2408346" w="4982526">
                <a:moveTo>
                  <a:pt x="4982526" y="0"/>
                </a:moveTo>
                <a:lnTo>
                  <a:pt x="0" y="0"/>
                </a:lnTo>
                <a:lnTo>
                  <a:pt x="0" y="2408346"/>
                </a:lnTo>
                <a:lnTo>
                  <a:pt x="4982526" y="2408346"/>
                </a:lnTo>
                <a:lnTo>
                  <a:pt x="49825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462834">
            <a:off x="504381" y="3921810"/>
            <a:ext cx="2513539" cy="1671503"/>
          </a:xfrm>
          <a:custGeom>
            <a:avLst/>
            <a:gdLst/>
            <a:ahLst/>
            <a:cxnLst/>
            <a:rect r="r" b="b" t="t" l="l"/>
            <a:pathLst>
              <a:path h="1671503" w="2513539">
                <a:moveTo>
                  <a:pt x="0" y="0"/>
                </a:moveTo>
                <a:lnTo>
                  <a:pt x="2513539" y="0"/>
                </a:lnTo>
                <a:lnTo>
                  <a:pt x="2513539" y="1671503"/>
                </a:lnTo>
                <a:lnTo>
                  <a:pt x="0" y="1671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87182" y="7221191"/>
            <a:ext cx="3065809" cy="3065809"/>
          </a:xfrm>
          <a:custGeom>
            <a:avLst/>
            <a:gdLst/>
            <a:ahLst/>
            <a:cxnLst/>
            <a:rect r="r" b="b" t="t" l="l"/>
            <a:pathLst>
              <a:path h="3065809" w="3065809">
                <a:moveTo>
                  <a:pt x="0" y="0"/>
                </a:moveTo>
                <a:lnTo>
                  <a:pt x="3065809" y="0"/>
                </a:lnTo>
                <a:lnTo>
                  <a:pt x="3065809" y="3065809"/>
                </a:lnTo>
                <a:lnTo>
                  <a:pt x="0" y="3065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745929" y="2577451"/>
            <a:ext cx="3296489" cy="3176991"/>
          </a:xfrm>
          <a:custGeom>
            <a:avLst/>
            <a:gdLst/>
            <a:ahLst/>
            <a:cxnLst/>
            <a:rect r="r" b="b" t="t" l="l"/>
            <a:pathLst>
              <a:path h="3176991" w="3296489">
                <a:moveTo>
                  <a:pt x="0" y="0"/>
                </a:moveTo>
                <a:lnTo>
                  <a:pt x="3296489" y="0"/>
                </a:lnTo>
                <a:lnTo>
                  <a:pt x="3296489" y="3176991"/>
                </a:lnTo>
                <a:lnTo>
                  <a:pt x="0" y="3176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279565" y="4704078"/>
            <a:ext cx="2303368" cy="953019"/>
          </a:xfrm>
          <a:custGeom>
            <a:avLst/>
            <a:gdLst/>
            <a:ahLst/>
            <a:cxnLst/>
            <a:rect r="r" b="b" t="t" l="l"/>
            <a:pathLst>
              <a:path h="953019" w="2303368">
                <a:moveTo>
                  <a:pt x="0" y="0"/>
                </a:moveTo>
                <a:lnTo>
                  <a:pt x="2303368" y="0"/>
                </a:lnTo>
                <a:lnTo>
                  <a:pt x="2303368" y="953018"/>
                </a:lnTo>
                <a:lnTo>
                  <a:pt x="0" y="953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732257" y="3401915"/>
            <a:ext cx="1270701" cy="1156338"/>
          </a:xfrm>
          <a:custGeom>
            <a:avLst/>
            <a:gdLst/>
            <a:ahLst/>
            <a:cxnLst/>
            <a:rect r="r" b="b" t="t" l="l"/>
            <a:pathLst>
              <a:path h="1156338" w="1270701">
                <a:moveTo>
                  <a:pt x="0" y="0"/>
                </a:moveTo>
                <a:lnTo>
                  <a:pt x="1270701" y="0"/>
                </a:lnTo>
                <a:lnTo>
                  <a:pt x="1270701" y="1156338"/>
                </a:lnTo>
                <a:lnTo>
                  <a:pt x="0" y="1156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720086" y="3312333"/>
            <a:ext cx="2279502" cy="2238056"/>
          </a:xfrm>
          <a:custGeom>
            <a:avLst/>
            <a:gdLst/>
            <a:ahLst/>
            <a:cxnLst/>
            <a:rect r="r" b="b" t="t" l="l"/>
            <a:pathLst>
              <a:path h="2238056" w="2279502">
                <a:moveTo>
                  <a:pt x="0" y="0"/>
                </a:moveTo>
                <a:lnTo>
                  <a:pt x="2279502" y="0"/>
                </a:lnTo>
                <a:lnTo>
                  <a:pt x="2279502" y="2238056"/>
                </a:lnTo>
                <a:lnTo>
                  <a:pt x="0" y="2238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447752" y="2394965"/>
            <a:ext cx="12948583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 นอกเหนือจากการจัดการทรัพยากรและของเสีย คณะพัฒนาการท่องเที่ยว ยังให้ความสำคัญอย่างยิ่งกับการสร้างสภาพแวดล้อม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การทำงานและการเรียนรู้ที่ดี ปลอดภัย และถูกสุขลักษณะสำหรับบุคลากรและนักศึกษาทุกคน</a:t>
            </a:r>
          </a:p>
          <a:p>
            <a:pPr algn="ctr">
              <a:lnSpc>
                <a:spcPts val="2800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645814" y="5578964"/>
            <a:ext cx="541368" cy="459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6"/>
              </a:lnSpc>
            </a:pPr>
            <a:r>
              <a:rPr lang="en-US" b="true" sz="3233" spc="-96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128689" y="4163666"/>
            <a:ext cx="541368" cy="459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6"/>
              </a:lnSpc>
            </a:pPr>
            <a:r>
              <a:rPr lang="en-US" b="true" sz="3233" spc="-96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90299" y="5458290"/>
            <a:ext cx="3505339" cy="375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2533" spc="-76" b="true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คุณภาพอากาศภายในอาคาร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138758" y="4163666"/>
            <a:ext cx="2372534" cy="43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แสงสว่าง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38740" y="6000463"/>
            <a:ext cx="3808456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มีการบำรุงรักษาและทำความสะอาดเครื่องปรับอากาศตามวาระอย่างสม่ำเสมอ เพื่อลดการสะสมของฝุ่นและเชื้อโรค พร้อมทั้งส่งเสริมการปลูกไม้ฟอกอากาศภายในอาคาร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698632" y="4665978"/>
            <a:ext cx="4199809" cy="137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 ออกแบบพื้นที่ทำงานและห้องเรียนให้ได้รับแสงสว่างจากธรรมชาติอย่างเพียงพอในตอนกลางวัน และเลือกใช้หลอดไฟ LED ที่ให้ความสว่างเหมาะสมและประหยัดพลังงาน เพื่อถนอมสายตาและลดความร้อน</a:t>
            </a:r>
          </a:p>
          <a:p>
            <a:pPr algn="l">
              <a:lnSpc>
                <a:spcPts val="2240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12008881" y="6022388"/>
            <a:ext cx="541368" cy="459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6"/>
              </a:lnSpc>
            </a:pPr>
            <a:r>
              <a:rPr lang="en-US" b="true" sz="3233" spc="-96">
                <a:solidFill>
                  <a:srgbClr val="FAFFE9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267680" y="5916367"/>
            <a:ext cx="3733084" cy="1011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76"/>
              </a:lnSpc>
            </a:pPr>
            <a:r>
              <a:rPr lang="en-US" sz="2433" spc="-73" b="true">
                <a:solidFill>
                  <a:srgbClr val="FAFFE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ความปลอดภัย อาชีวอนามัย และสภาพแวดล้อมในการทำงาน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931081" y="6960550"/>
            <a:ext cx="3956153" cy="2951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35661" indent="-167831" lvl="1">
              <a:lnSpc>
                <a:spcPts val="2176"/>
              </a:lnSpc>
              <a:buFont typeface="Arial"/>
              <a:buChar char="•"/>
            </a:pPr>
            <a:r>
              <a:rPr lang="en-US" sz="1554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มีการตรวจสอบและบำรุงรักษาอุปกรณ์ไฟฟ้าและสายไฟให้อยู่ในสภาพพร้อมใช้งานอย่างปลอดภัย </a:t>
            </a:r>
          </a:p>
          <a:p>
            <a:pPr algn="l" marL="335661" indent="-167831" lvl="1">
              <a:lnSpc>
                <a:spcPts val="2176"/>
              </a:lnSpc>
              <a:buFont typeface="Arial"/>
              <a:buChar char="•"/>
            </a:pPr>
            <a:r>
              <a:rPr lang="en-US" sz="1554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จัดเตรียมและตรวจสอบถังดับเพลิงให้พร้อมใช้งานในจุดที่เข้าถึงง่าย </a:t>
            </a:r>
          </a:p>
          <a:p>
            <a:pPr algn="l" marL="335661" indent="-167831" lvl="1">
              <a:lnSpc>
                <a:spcPts val="2176"/>
              </a:lnSpc>
              <a:buFont typeface="Arial"/>
              <a:buChar char="•"/>
            </a:pPr>
            <a:r>
              <a:rPr lang="en-US" sz="1554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มีป้ายทางหนีไฟที่ชัดเจน </a:t>
            </a:r>
          </a:p>
          <a:p>
            <a:pPr algn="l" marL="335661" indent="-167831" lvl="1">
              <a:lnSpc>
                <a:spcPts val="2176"/>
              </a:lnSpc>
              <a:buFont typeface="Arial"/>
              <a:buChar char="•"/>
            </a:pPr>
            <a:r>
              <a:rPr lang="en-US" sz="1554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จัดให้มีชุดปฐมพยาบาลเบื้องต้นประจำสำนักงาน</a:t>
            </a:r>
          </a:p>
          <a:p>
            <a:pPr algn="l" marL="335661" indent="-167831" lvl="1">
              <a:lnSpc>
                <a:spcPts val="2176"/>
              </a:lnSpc>
              <a:buFont typeface="Arial"/>
              <a:buChar char="•"/>
            </a:pPr>
            <a:r>
              <a:rPr lang="en-US" sz="1554">
                <a:solidFill>
                  <a:srgbClr val="FAFFE9"/>
                </a:solidFill>
                <a:latin typeface="Inter"/>
                <a:ea typeface="Inter"/>
                <a:cs typeface="Inter"/>
                <a:sym typeface="Inter"/>
              </a:rPr>
              <a:t>รณรงค์ให้บุคลากรจัดโต๊ะทำงานตามหลักการยุทธศาสตร์ (Ergonomics) เพื่อสุขภาพที่ดีในการทำงาน</a:t>
            </a:r>
          </a:p>
          <a:p>
            <a:pPr algn="l">
              <a:lnSpc>
                <a:spcPts val="2176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74074" y="2429587"/>
            <a:ext cx="9654328" cy="43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205D1C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นโยบายการจัดซื้อจัดจ้างสีเขียว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6794528" y="226461"/>
            <a:ext cx="2495779" cy="1019927"/>
            <a:chOff x="0" y="0"/>
            <a:chExt cx="1107815" cy="4527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7815" cy="452721"/>
            </a:xfrm>
            <a:custGeom>
              <a:avLst/>
              <a:gdLst/>
              <a:ahLst/>
              <a:cxnLst/>
              <a:rect r="r" b="b" t="t" l="l"/>
              <a:pathLst>
                <a:path h="452721" w="1107815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257036" y="4028187"/>
            <a:ext cx="10285509" cy="6417174"/>
          </a:xfrm>
          <a:custGeom>
            <a:avLst/>
            <a:gdLst/>
            <a:ahLst/>
            <a:cxnLst/>
            <a:rect r="r" b="b" t="t" l="l"/>
            <a:pathLst>
              <a:path h="6417174" w="10285509">
                <a:moveTo>
                  <a:pt x="0" y="0"/>
                </a:moveTo>
                <a:lnTo>
                  <a:pt x="10285509" y="0"/>
                </a:lnTo>
                <a:lnTo>
                  <a:pt x="10285509" y="6417174"/>
                </a:lnTo>
                <a:lnTo>
                  <a:pt x="0" y="6417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5" r="0" b="-65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5603" y="460506"/>
            <a:ext cx="12151924" cy="2153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40"/>
              </a:lnSpc>
            </a:pPr>
            <a:r>
              <a:rPr lang="en-US" sz="7582" spc="-227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หมวดที่ 6: การจัดซื้อและจัดจ้าง</a:t>
            </a:r>
          </a:p>
          <a:p>
            <a:pPr algn="l">
              <a:lnSpc>
                <a:spcPts val="8340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822909">
            <a:off x="15379510" y="2082664"/>
            <a:ext cx="1430321" cy="2144271"/>
          </a:xfrm>
          <a:custGeom>
            <a:avLst/>
            <a:gdLst/>
            <a:ahLst/>
            <a:cxnLst/>
            <a:rect r="r" b="b" t="t" l="l"/>
            <a:pathLst>
              <a:path h="2144271" w="1430321">
                <a:moveTo>
                  <a:pt x="0" y="0"/>
                </a:moveTo>
                <a:lnTo>
                  <a:pt x="1430321" y="0"/>
                </a:lnTo>
                <a:lnTo>
                  <a:pt x="1430321" y="2144271"/>
                </a:lnTo>
                <a:lnTo>
                  <a:pt x="0" y="2144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78950">
            <a:off x="12176285" y="1931909"/>
            <a:ext cx="2445780" cy="2445780"/>
          </a:xfrm>
          <a:custGeom>
            <a:avLst/>
            <a:gdLst/>
            <a:ahLst/>
            <a:cxnLst/>
            <a:rect r="r" b="b" t="t" l="l"/>
            <a:pathLst>
              <a:path h="2445780" w="2445780">
                <a:moveTo>
                  <a:pt x="0" y="0"/>
                </a:moveTo>
                <a:lnTo>
                  <a:pt x="2445781" y="0"/>
                </a:lnTo>
                <a:lnTo>
                  <a:pt x="2445781" y="2445781"/>
                </a:lnTo>
                <a:lnTo>
                  <a:pt x="0" y="2445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91500" y="7207378"/>
            <a:ext cx="1561746" cy="2191925"/>
          </a:xfrm>
          <a:custGeom>
            <a:avLst/>
            <a:gdLst/>
            <a:ahLst/>
            <a:cxnLst/>
            <a:rect r="r" b="b" t="t" l="l"/>
            <a:pathLst>
              <a:path h="2191925" w="1561746">
                <a:moveTo>
                  <a:pt x="0" y="0"/>
                </a:moveTo>
                <a:lnTo>
                  <a:pt x="1561746" y="0"/>
                </a:lnTo>
                <a:lnTo>
                  <a:pt x="1561746" y="2191925"/>
                </a:lnTo>
                <a:lnTo>
                  <a:pt x="0" y="2191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31757" y="7150228"/>
            <a:ext cx="1284660" cy="1284660"/>
          </a:xfrm>
          <a:custGeom>
            <a:avLst/>
            <a:gdLst/>
            <a:ahLst/>
            <a:cxnLst/>
            <a:rect r="r" b="b" t="t" l="l"/>
            <a:pathLst>
              <a:path h="1284660" w="1284660">
                <a:moveTo>
                  <a:pt x="0" y="0"/>
                </a:moveTo>
                <a:lnTo>
                  <a:pt x="1284660" y="0"/>
                </a:lnTo>
                <a:lnTo>
                  <a:pt x="1284660" y="1284660"/>
                </a:lnTo>
                <a:lnTo>
                  <a:pt x="0" y="1284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616417" y="7083553"/>
            <a:ext cx="1192246" cy="1330261"/>
          </a:xfrm>
          <a:custGeom>
            <a:avLst/>
            <a:gdLst/>
            <a:ahLst/>
            <a:cxnLst/>
            <a:rect r="r" b="b" t="t" l="l"/>
            <a:pathLst>
              <a:path h="1330261" w="1192246">
                <a:moveTo>
                  <a:pt x="0" y="0"/>
                </a:moveTo>
                <a:lnTo>
                  <a:pt x="1192247" y="0"/>
                </a:lnTo>
                <a:lnTo>
                  <a:pt x="1192247" y="1330261"/>
                </a:lnTo>
                <a:lnTo>
                  <a:pt x="0" y="13302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61660" y="7207378"/>
            <a:ext cx="1227510" cy="1227510"/>
          </a:xfrm>
          <a:custGeom>
            <a:avLst/>
            <a:gdLst/>
            <a:ahLst/>
            <a:cxnLst/>
            <a:rect r="r" b="b" t="t" l="l"/>
            <a:pathLst>
              <a:path h="1227510" w="1227510">
                <a:moveTo>
                  <a:pt x="0" y="0"/>
                </a:moveTo>
                <a:lnTo>
                  <a:pt x="1227510" y="0"/>
                </a:lnTo>
                <a:lnTo>
                  <a:pt x="1227510" y="1227510"/>
                </a:lnTo>
                <a:lnTo>
                  <a:pt x="0" y="1227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798893" y="129644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844252" y="6749903"/>
            <a:ext cx="3106607" cy="2085310"/>
          </a:xfrm>
          <a:custGeom>
            <a:avLst/>
            <a:gdLst/>
            <a:ahLst/>
            <a:cxnLst/>
            <a:rect r="r" b="b" t="t" l="l"/>
            <a:pathLst>
              <a:path h="2085310" w="3106607">
                <a:moveTo>
                  <a:pt x="0" y="0"/>
                </a:moveTo>
                <a:lnTo>
                  <a:pt x="3106608" y="0"/>
                </a:lnTo>
                <a:lnTo>
                  <a:pt x="3106608" y="2085310"/>
                </a:lnTo>
                <a:lnTo>
                  <a:pt x="0" y="20853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858754" y="8312278"/>
            <a:ext cx="1497398" cy="1488970"/>
          </a:xfrm>
          <a:custGeom>
            <a:avLst/>
            <a:gdLst/>
            <a:ahLst/>
            <a:cxnLst/>
            <a:rect r="r" b="b" t="t" l="l"/>
            <a:pathLst>
              <a:path h="1488970" w="1497398">
                <a:moveTo>
                  <a:pt x="0" y="0"/>
                </a:moveTo>
                <a:lnTo>
                  <a:pt x="1497398" y="0"/>
                </a:lnTo>
                <a:lnTo>
                  <a:pt x="1497398" y="1488970"/>
                </a:lnTo>
                <a:lnTo>
                  <a:pt x="0" y="14889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295514" y="8138259"/>
            <a:ext cx="2240082" cy="2240082"/>
          </a:xfrm>
          <a:custGeom>
            <a:avLst/>
            <a:gdLst/>
            <a:ahLst/>
            <a:cxnLst/>
            <a:rect r="r" b="b" t="t" l="l"/>
            <a:pathLst>
              <a:path h="2240082" w="2240082">
                <a:moveTo>
                  <a:pt x="0" y="0"/>
                </a:moveTo>
                <a:lnTo>
                  <a:pt x="2240082" y="0"/>
                </a:lnTo>
                <a:lnTo>
                  <a:pt x="2240082" y="2240082"/>
                </a:lnTo>
                <a:lnTo>
                  <a:pt x="0" y="22400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286660" y="8428460"/>
            <a:ext cx="1837558" cy="1941686"/>
          </a:xfrm>
          <a:custGeom>
            <a:avLst/>
            <a:gdLst/>
            <a:ahLst/>
            <a:cxnLst/>
            <a:rect r="r" b="b" t="t" l="l"/>
            <a:pathLst>
              <a:path h="1941686" w="1837558">
                <a:moveTo>
                  <a:pt x="0" y="0"/>
                </a:moveTo>
                <a:lnTo>
                  <a:pt x="1837559" y="0"/>
                </a:lnTo>
                <a:lnTo>
                  <a:pt x="1837559" y="1941686"/>
                </a:lnTo>
                <a:lnTo>
                  <a:pt x="0" y="19416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574074" y="2974087"/>
            <a:ext cx="7682962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คณะพัฒนาการท่องเที่ยว กำหนดนโยบายให้การจัดซื้อสินค้าและจัดจ้างบริการที่เป็นมิตรต่อสิ่งแวดล้อม โดยพิจารณาผลิตภัณฑ์ที่ได้รับรองฉลากเขียว (Green Label), ตะกร้าเขียว หรือมาตรฐานอื่น ๆ ที่เทียบเท่าเป็นอันดับแรก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60703" y="5248275"/>
            <a:ext cx="7829425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ผลการดำเนินงาน: ในปี 2567 ร้อยละ 65% ของงบประมาณการจัดซื้อวัสดุสำนักงาน ถูกใช้ไปกับการเลือกซื้อสินค้าที่เป็นมิตรต่อสิ่งแวดล้อม ซึ่งเกินกว่าเป้าหมายที่ตั้งไว้ที่ 60%</a:t>
            </a:r>
          </a:p>
          <a:p>
            <a:pPr algn="l">
              <a:lnSpc>
                <a:spcPts val="280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814386" y="2464137"/>
            <a:ext cx="632017" cy="432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8BC34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01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14386" y="4335384"/>
            <a:ext cx="632017" cy="432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8BC34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02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74074" y="4275397"/>
            <a:ext cx="9654328" cy="868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205D1C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งบประมาณการจัดซื้อวัสดุสำนักงาน ถูกใช้ไปกับการเลือกซื้อสินค้าที่เป็นมิตรต่อสิ่งแวดล้อม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4386" y="6492126"/>
            <a:ext cx="632017" cy="432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8BC349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02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74074" y="6492126"/>
            <a:ext cx="9654328" cy="439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3033" spc="-91" b="true">
                <a:solidFill>
                  <a:srgbClr val="205D1C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ตัวอย่างสินค้าและบริการสีเขียวที่จัดซื้อ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F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44213" y="226461"/>
            <a:ext cx="2495779" cy="1019927"/>
            <a:chOff x="0" y="0"/>
            <a:chExt cx="1107815" cy="452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7815" cy="452721"/>
            </a:xfrm>
            <a:custGeom>
              <a:avLst/>
              <a:gdLst/>
              <a:ahLst/>
              <a:cxnLst/>
              <a:rect r="r" b="b" t="t" l="l"/>
              <a:pathLst>
                <a:path h="452721" w="1107815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613992" y="1618752"/>
            <a:ext cx="7367882" cy="7918905"/>
          </a:xfrm>
          <a:custGeom>
            <a:avLst/>
            <a:gdLst/>
            <a:ahLst/>
            <a:cxnLst/>
            <a:rect r="r" b="b" t="t" l="l"/>
            <a:pathLst>
              <a:path h="7918905" w="7367882">
                <a:moveTo>
                  <a:pt x="0" y="0"/>
                </a:moveTo>
                <a:lnTo>
                  <a:pt x="7367882" y="0"/>
                </a:lnTo>
                <a:lnTo>
                  <a:pt x="7367882" y="7918905"/>
                </a:lnTo>
                <a:lnTo>
                  <a:pt x="0" y="7918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675305" y="99278"/>
            <a:ext cx="1733424" cy="1534868"/>
          </a:xfrm>
          <a:custGeom>
            <a:avLst/>
            <a:gdLst/>
            <a:ahLst/>
            <a:cxnLst/>
            <a:rect r="r" b="b" t="t" l="l"/>
            <a:pathLst>
              <a:path h="1534868" w="1733424">
                <a:moveTo>
                  <a:pt x="0" y="0"/>
                </a:moveTo>
                <a:lnTo>
                  <a:pt x="1733423" y="0"/>
                </a:lnTo>
                <a:lnTo>
                  <a:pt x="1733423" y="1534868"/>
                </a:lnTo>
                <a:lnTo>
                  <a:pt x="0" y="1534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-117645" y="8664088"/>
            <a:ext cx="1721508" cy="1524317"/>
          </a:xfrm>
          <a:custGeom>
            <a:avLst/>
            <a:gdLst/>
            <a:ahLst/>
            <a:cxnLst/>
            <a:rect r="r" b="b" t="t" l="l"/>
            <a:pathLst>
              <a:path h="1524317" w="1721508">
                <a:moveTo>
                  <a:pt x="0" y="0"/>
                </a:moveTo>
                <a:lnTo>
                  <a:pt x="1721507" y="0"/>
                </a:lnTo>
                <a:lnTo>
                  <a:pt x="1721507" y="1524317"/>
                </a:lnTo>
                <a:lnTo>
                  <a:pt x="0" y="15243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303538"/>
            <a:ext cx="8203522" cy="3210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40"/>
              </a:lnSpc>
            </a:pPr>
            <a:r>
              <a:rPr lang="en-US" sz="7582" spc="-227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สรุปผล ปัญหา </a:t>
            </a:r>
          </a:p>
          <a:p>
            <a:pPr algn="l">
              <a:lnSpc>
                <a:spcPts val="8340"/>
              </a:lnSpc>
            </a:pPr>
            <a:r>
              <a:rPr lang="en-US" sz="7582" spc="-227" b="true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และข้อเสนอแนะ</a:t>
            </a:r>
          </a:p>
          <a:p>
            <a:pPr algn="l">
              <a:lnSpc>
                <a:spcPts val="834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40478" y="3790621"/>
            <a:ext cx="9673514" cy="528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โครงการสำนักงานสีเขียวในปี 2567 บรรลุวัตถุประสงค์ที่ตั้งไว้เป็นอย่างดี โดยสามารถลดการใช้ทรัพยากรและค่าใช้จ่ายของคณะพัฒนาการท่องเที่ยว ได้อย่างเป็นรูปธรรม พร้อมทั้งสร้างวัฒนธรรมองค์กรที่ใส่ใจสิ่งแวดล้อมได้อย่างกว้างขวาง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54D40"/>
                </a:solidFill>
                <a:latin typeface="Inter Bold"/>
                <a:ea typeface="Inter Bold"/>
                <a:cs typeface="Inter Bold"/>
                <a:sym typeface="Inter Bold"/>
              </a:rPr>
              <a:t> ปัญหาและอุปสรรค:</a:t>
            </a:r>
          </a:p>
          <a:p>
            <a:pPr algn="l" marL="431801" indent="-215900" lvl="1">
              <a:lnSpc>
                <a:spcPts val="2800"/>
              </a:lnSpc>
              <a:buAutoNum type="arabicPeriod" startAt="1"/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การคัดแยกขยะอันตราย (เช่น แบตเตอรี่, หลอดไฟ) ยังต้องมีการสื่อสารและให้ความรู้เพิ่มเติม</a:t>
            </a:r>
          </a:p>
          <a:p>
            <a:pPr algn="l" marL="431801" indent="-215900" lvl="1">
              <a:lnSpc>
                <a:spcPts val="2800"/>
              </a:lnSpc>
              <a:buAutoNum type="arabicPeriod" startAt="1"/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ความร่วมมือในการลดใช้พลังงานจากเครื่องใช้ไฟฟ้าส่วนบุคคลยังไม่เต็มที่</a:t>
            </a: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true">
                <a:solidFill>
                  <a:srgbClr val="054D40"/>
                </a:solidFill>
                <a:latin typeface="Inter Bold"/>
                <a:ea typeface="Inter Bold"/>
                <a:cs typeface="Inter Bold"/>
                <a:sym typeface="Inter Bold"/>
              </a:rPr>
              <a:t>ข้อเสนอแนะเพื่อการพัฒนาในปีต่อไป:</a:t>
            </a:r>
          </a:p>
          <a:p>
            <a:pPr algn="l" marL="431801" indent="-215900" lvl="1">
              <a:lnSpc>
                <a:spcPts val="2800"/>
              </a:lnSpc>
              <a:buAutoNum type="arabicPeriod" startAt="1"/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จัดตั้งจุดรวบรวมขยะอันตรายให้ชัดเจนและเข้าถึงง่าย พร้อมจัดทำสื่อประชาสัมพันธ์เฉพาะเรื่อง</a:t>
            </a:r>
          </a:p>
          <a:p>
            <a:pPr algn="l" marL="431801" indent="-215900" lvl="1">
              <a:lnSpc>
                <a:spcPts val="2800"/>
              </a:lnSpc>
              <a:buAutoNum type="arabicPeriod" startAt="1"/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ริเริ่มโครงการจัดการก๊าซเรือนกระจก (Carbon Footprint for Organization) เพื่อประเมินและตั้งเป้าหมายการลดการปล่อยก๊าซเรือนกระจกของคณะพัฒนาการท่องเที่ยว</a:t>
            </a:r>
          </a:p>
          <a:p>
            <a:pPr algn="l" marL="431801" indent="-215900" lvl="1">
              <a:lnSpc>
                <a:spcPts val="2800"/>
              </a:lnSpc>
              <a:buAutoNum type="arabicPeriod" startAt="1"/>
            </a:pP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ยื่นขอการรับรองมาตรฐานสำนักงานสีเขียว (Green Office)</a:t>
            </a:r>
            <a:r>
              <a:rPr lang="en-US" sz="2000">
                <a:solidFill>
                  <a:srgbClr val="054D40"/>
                </a:solidFill>
                <a:latin typeface="Inter"/>
                <a:ea typeface="Inter"/>
                <a:cs typeface="Inter"/>
                <a:sym typeface="Inter"/>
              </a:rPr>
              <a:t> ในระดับประเทศ</a:t>
            </a:r>
          </a:p>
          <a:p>
            <a:pPr algn="l">
              <a:lnSpc>
                <a:spcPts val="280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-134097" y="129644"/>
            <a:ext cx="1489107" cy="1489107"/>
          </a:xfrm>
          <a:custGeom>
            <a:avLst/>
            <a:gdLst/>
            <a:ahLst/>
            <a:cxnLst/>
            <a:rect r="r" b="b" t="t" l="l"/>
            <a:pathLst>
              <a:path h="1489107" w="1489107">
                <a:moveTo>
                  <a:pt x="0" y="0"/>
                </a:moveTo>
                <a:lnTo>
                  <a:pt x="1489107" y="0"/>
                </a:lnTo>
                <a:lnTo>
                  <a:pt x="1489107" y="1489108"/>
                </a:lnTo>
                <a:lnTo>
                  <a:pt x="0" y="1489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DAGvvZrPO4A</dc:identifier>
  <dcterms:modified xsi:type="dcterms:W3CDTF">2011-08-01T06:04:30Z</dcterms:modified>
  <cp:revision>1</cp:revision>
  <dc:title>Green and White Illustrative Environmental Protection Presentation</dc:title>
</cp:coreProperties>
</file>